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3"/>
  </p:notesMasterIdLst>
  <p:sldIdLst>
    <p:sldId id="256" r:id="rId2"/>
    <p:sldId id="257" r:id="rId3"/>
    <p:sldId id="265" r:id="rId4"/>
    <p:sldId id="270" r:id="rId5"/>
    <p:sldId id="272" r:id="rId6"/>
    <p:sldId id="274" r:id="rId7"/>
    <p:sldId id="279" r:id="rId8"/>
    <p:sldId id="275" r:id="rId9"/>
    <p:sldId id="277" r:id="rId10"/>
    <p:sldId id="282" r:id="rId11"/>
    <p:sldId id="28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1839" autoAdjust="0"/>
  </p:normalViewPr>
  <p:slideViewPr>
    <p:cSldViewPr>
      <p:cViewPr varScale="1">
        <p:scale>
          <a:sx n="107" d="100"/>
          <a:sy n="107" d="100"/>
        </p:scale>
        <p:origin x="-17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061FDD-AE18-4E40-8B1E-9DC8E8C02476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3B2944-B2AB-40D6-BE25-9EC7487A4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A1E913-D36B-4DF1-9732-4DED9034A39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078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078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8A938-7EDE-4F49-9C96-8AC32EF2C7E0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A78EF-363C-4100-BF08-3B6D9CB11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3BED9-7779-4702-82A6-3F0807B50AD9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6B6B-8165-4B83-A2D2-05EBFA116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BC45-D29E-4954-8E7F-8372037E2A03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9ECC2-3615-46CF-BF30-BCF62756C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E4B20-212B-4B80-BB61-C496C9DC6B39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B7C5C-FCC3-484C-82A9-B961926EF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B100-55DC-4C12-A727-C60CEBA981A8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4C1DD-862A-4D98-9AE3-13F5F1A57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ADB44-3F62-4343-96A9-A7D06BE5E512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BCD55-29E3-4EB1-BC6E-25E8FE6C7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E790C-4450-4713-9A48-48927C5F43F8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2396B-1856-4178-9AB1-D94FDBFB4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5F272-0110-41D5-B547-96745DF01521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CE56-9B26-4B8F-9486-6828E209D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991B1-D1D5-44D8-88CE-BBA5D91F0444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0E526-E721-4DF3-912B-ADF05F809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F6304-84A1-4D1D-965D-6D47BCE34539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7413F-0A64-44AF-9D24-26658FCA1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14B97-804D-4561-AA86-8FC4897AB30A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EAC0E-77E7-423E-B9A3-04EFCEC16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5974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4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4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976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976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3BEBB40-CB4A-4DE9-AD16-33B28145AE9C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15976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76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139BF69-C715-4708-A558-DC1ED5BD7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97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7" r:id="rId1"/>
    <p:sldLayoutId id="2147483776" r:id="rId2"/>
    <p:sldLayoutId id="2147483775" r:id="rId3"/>
    <p:sldLayoutId id="2147483774" r:id="rId4"/>
    <p:sldLayoutId id="2147483773" r:id="rId5"/>
    <p:sldLayoutId id="2147483772" r:id="rId6"/>
    <p:sldLayoutId id="2147483771" r:id="rId7"/>
    <p:sldLayoutId id="2147483770" r:id="rId8"/>
    <p:sldLayoutId id="2147483769" r:id="rId9"/>
    <p:sldLayoutId id="2147483768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071546"/>
            <a:ext cx="6400800" cy="4311667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/>
              <a:t>  Решение Собрания депутатов </a:t>
            </a:r>
            <a:endParaRPr lang="ru-RU" sz="3600" dirty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 err="1">
                <a:latin typeface="Arial" charset="0"/>
              </a:rPr>
              <a:t>Суховского</a:t>
            </a:r>
            <a:r>
              <a:rPr lang="ru-RU" sz="3600" b="1" dirty="0"/>
              <a:t> сельского поселения  от </a:t>
            </a:r>
            <a:r>
              <a:rPr lang="ru-RU" sz="3600" b="1" dirty="0" smtClean="0"/>
              <a:t>25.12.2015. </a:t>
            </a:r>
            <a:r>
              <a:rPr lang="ru-RU" sz="3600" b="1" dirty="0"/>
              <a:t>№ </a:t>
            </a:r>
            <a:r>
              <a:rPr lang="ru-RU" sz="3600" b="1" dirty="0" smtClean="0"/>
              <a:t>115</a:t>
            </a:r>
            <a:endParaRPr lang="ru-RU" sz="3600" dirty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/>
              <a:t>«О бюджете </a:t>
            </a:r>
            <a:r>
              <a:rPr lang="ru-RU" sz="3600" b="1" dirty="0" err="1">
                <a:latin typeface="Arial" charset="0"/>
              </a:rPr>
              <a:t>Суховского</a:t>
            </a:r>
            <a:r>
              <a:rPr lang="ru-RU" sz="3600" b="1" dirty="0">
                <a:latin typeface="Arial" charset="0"/>
              </a:rPr>
              <a:t> </a:t>
            </a:r>
            <a:r>
              <a:rPr lang="ru-RU" sz="3600" b="1" dirty="0"/>
              <a:t> </a:t>
            </a:r>
            <a:r>
              <a:rPr lang="ru-RU" sz="3600" b="1" dirty="0" smtClean="0"/>
              <a:t>сельского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 smtClean="0"/>
              <a:t> </a:t>
            </a:r>
            <a:r>
              <a:rPr lang="ru-RU" sz="3600" b="1" dirty="0"/>
              <a:t>поселения </a:t>
            </a:r>
            <a:r>
              <a:rPr lang="ru-RU" sz="3600" b="1" dirty="0">
                <a:latin typeface="Arial" charset="0"/>
              </a:rPr>
              <a:t>Тацинского</a:t>
            </a:r>
            <a:r>
              <a:rPr lang="ru-RU" sz="3600" b="1" dirty="0"/>
              <a:t> </a:t>
            </a:r>
            <a:r>
              <a:rPr lang="ru-RU" sz="3600" b="1" dirty="0" smtClean="0"/>
              <a:t>района </a:t>
            </a:r>
            <a:r>
              <a:rPr lang="ru-RU" sz="3600" b="1" dirty="0"/>
              <a:t>на </a:t>
            </a:r>
            <a:r>
              <a:rPr lang="ru-RU" sz="3600" b="1" dirty="0" smtClean="0"/>
              <a:t>2016 год» </a:t>
            </a:r>
            <a:endParaRPr lang="ru-RU" sz="3600" dirty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2"/>
          <p:cNvSpPr txBox="1">
            <a:spLocks noChangeArrowheads="1"/>
          </p:cNvSpPr>
          <p:nvPr/>
        </p:nvSpPr>
        <p:spPr bwMode="auto">
          <a:xfrm>
            <a:off x="611188" y="1420813"/>
            <a:ext cx="3889375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>
                <a:latin typeface="Arial" charset="0"/>
              </a:rPr>
              <a:t>ДОХОДЫ ФОНДА</a:t>
            </a:r>
            <a:endParaRPr lang="ru-RU" altLang="ru-RU"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>
                <a:latin typeface="Arial" charset="0"/>
              </a:rPr>
              <a:t>акцизы на бензин, дизельное топливо, моторное масло;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>
                <a:latin typeface="Arial" charset="0"/>
              </a:rPr>
              <a:t>штрафы за нарушение правил перевозки крупногабаритных и тяжеловесных грузов;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>
                <a:latin typeface="Arial" charset="0"/>
              </a:rPr>
              <a:t>субсидии из федерального и регионального дорожного фонда;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>
                <a:latin typeface="Arial" charset="0"/>
              </a:rPr>
              <a:t>прочие доходы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altLang="ru-RU" sz="1600">
              <a:latin typeface="Arial" charset="0"/>
            </a:endParaRPr>
          </a:p>
        </p:txBody>
      </p:sp>
      <p:pic>
        <p:nvPicPr>
          <p:cNvPr id="34818" name="Picture 10" descr="дорог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700213"/>
            <a:ext cx="4170362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 Box 15"/>
          <p:cNvSpPr txBox="1">
            <a:spLocks noChangeArrowheads="1"/>
          </p:cNvSpPr>
          <p:nvPr/>
        </p:nvSpPr>
        <p:spPr bwMode="auto">
          <a:xfrm>
            <a:off x="4500563" y="4221163"/>
            <a:ext cx="4465637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>
                <a:latin typeface="Arial" charset="0"/>
              </a:rPr>
              <a:t>РАСХОДЫ ФОНДА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>
                <a:latin typeface="Arial" charset="0"/>
              </a:rPr>
              <a:t>содержание, ремонт, реконструкция, строительство автомобильных дорог местного значения;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>
                <a:latin typeface="Arial" charset="0"/>
              </a:rPr>
              <a:t>оформление прав собственности на автомобильные дороги местного значения;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>
                <a:latin typeface="Arial" charset="0"/>
              </a:rPr>
              <a:t>уплата налога на имущество в отношении автомобильных дорог местного значения</a:t>
            </a:r>
          </a:p>
        </p:txBody>
      </p:sp>
      <p:pic>
        <p:nvPicPr>
          <p:cNvPr id="34820" name="Picture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5688" y="4221163"/>
            <a:ext cx="3265487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2195513" y="260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auto">
          <a:xfrm>
            <a:off x="323850" y="260350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 в бюджете поселения на </a:t>
            </a:r>
            <a:r>
              <a:rPr lang="ru-RU" dirty="0" smtClean="0"/>
              <a:t>2006 годы </a:t>
            </a:r>
            <a:r>
              <a:rPr lang="ru-RU" dirty="0"/>
              <a:t>предусмотрены расходы «Дорожного фонда» в сумме   </a:t>
            </a:r>
            <a:r>
              <a:rPr lang="ru-RU" dirty="0" smtClean="0"/>
              <a:t>777,8 </a:t>
            </a:r>
            <a:r>
              <a:rPr lang="ru-RU" dirty="0"/>
              <a:t>тыс.рублей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Прямоугольник 3"/>
          <p:cNvPicPr>
            <a:picLocks noChangeArrowheads="1"/>
          </p:cNvPicPr>
          <p:nvPr/>
        </p:nvPicPr>
        <p:blipFill>
          <a:blip r:embed="rId2">
            <a:clrChange>
              <a:clrFrom>
                <a:srgbClr val="FF3300"/>
              </a:clrFrom>
              <a:clrTo>
                <a:srgbClr val="FF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052513"/>
            <a:ext cx="7931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Эффективное, ответственное и прозрачное управление муниципальными финансами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Суховского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политики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Суховского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сельского поселения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2016 год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является обеспечение прозрачности и открытости бюджетного процесса.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775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Уважаемые жители Суховского сельского поселения!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188" y="620713"/>
            <a:ext cx="8064500" cy="5761037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Главной идеологией бюджетной политики традиционно остается улучшение условий жизни жителей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Суховского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Ростовской области на период до 2020 года.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Показатели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Суховского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сельского поселения Тацинского района представлены в решении о бюджете в соответствии с бюджетной классификацией.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088" y="765175"/>
            <a:ext cx="7489825" cy="540067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Доходы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бюджета поселения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 утверждены в сумме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6670,9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рублей.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Основными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доходными источниками являются налоговые и неналоговые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доходы- 4357,0 тыс.рублей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их доля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году составит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65,3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процента в общих доходах решения о бюджете поселения. .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897"/>
          <p:cNvSpPr txBox="1">
            <a:spLocks noChangeArrowheads="1"/>
          </p:cNvSpPr>
          <p:nvPr/>
        </p:nvSpPr>
        <p:spPr bwMode="auto">
          <a:xfrm>
            <a:off x="7240588" y="1052513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graphicFrame>
        <p:nvGraphicFramePr>
          <p:cNvPr id="30888" name="Group 168"/>
          <p:cNvGraphicFramePr>
            <a:graphicFrameLocks noGrp="1"/>
          </p:cNvGraphicFramePr>
          <p:nvPr/>
        </p:nvGraphicFramePr>
        <p:xfrm>
          <a:off x="642910" y="1214422"/>
          <a:ext cx="7000924" cy="5162718"/>
        </p:xfrm>
        <a:graphic>
          <a:graphicData uri="http://schemas.openxmlformats.org/drawingml/2006/table">
            <a:tbl>
              <a:tblPr/>
              <a:tblGrid>
                <a:gridCol w="571504"/>
                <a:gridCol w="3597277"/>
                <a:gridCol w="1474821"/>
                <a:gridCol w="1357322"/>
              </a:tblGrid>
              <a:tr h="4937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№   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п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/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п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2016 год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Сумма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тыс.руб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% к общему объему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ДОХОДЫ, ВСЕГО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6670,9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2587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НАЛОГОВЫЕ ДОХОДЫ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4313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64,7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из них (наиболее значимые)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201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349,4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5,2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Налог на товары (работы, услуги), реализуемые на территории Российской Федерации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777,8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11,7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259,7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3,9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Налоги на имущество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2904,7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43,5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5.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Гос.пошлина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21,4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II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НЕНАЛОГОВЫЕ ДОХОДЫ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40,3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0,6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из них (наиболее значимые)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38,6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2,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5,4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III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БЕЗВОЗМЕЗДНЫЕ ПОСТУПЛЕНИЯ БЮДЖЕТОВ ДРУГИХ УРОВНЕЙ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6670,9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41.3</a:t>
                      </a:r>
                    </a:p>
                  </a:txBody>
                  <a:tcPr marL="8082" marR="8082" marT="808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7"/>
                    </a:solidFill>
                  </a:tcPr>
                </a:tc>
              </a:tr>
            </a:tbl>
          </a:graphicData>
        </a:graphic>
      </p:graphicFrame>
      <p:sp>
        <p:nvSpPr>
          <p:cNvPr id="30891" name="Rectangle 17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28825" name="Text Box 175"/>
          <p:cNvSpPr txBox="1">
            <a:spLocks noChangeArrowheads="1"/>
          </p:cNvSpPr>
          <p:nvPr/>
        </p:nvSpPr>
        <p:spPr bwMode="auto">
          <a:xfrm>
            <a:off x="971550" y="404813"/>
            <a:ext cx="76327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Основные доходные источники бюджета поселения </a:t>
            </a:r>
          </a:p>
          <a:p>
            <a:pPr algn="ctr"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925" name="Group 157"/>
          <p:cNvGraphicFramePr>
            <a:graphicFrameLocks noGrp="1"/>
          </p:cNvGraphicFramePr>
          <p:nvPr/>
        </p:nvGraphicFramePr>
        <p:xfrm>
          <a:off x="539750" y="1755775"/>
          <a:ext cx="8318530" cy="3704981"/>
        </p:xfrm>
        <a:graphic>
          <a:graphicData uri="http://schemas.openxmlformats.org/drawingml/2006/table">
            <a:tbl>
              <a:tblPr/>
              <a:tblGrid>
                <a:gridCol w="865646"/>
                <a:gridCol w="5095430"/>
                <a:gridCol w="1374166"/>
                <a:gridCol w="983288"/>
              </a:tblGrid>
              <a:tr h="25876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2016 год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ВСЕГО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6670,9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том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числе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Общегосударственные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вопросы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3511,2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52,6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Национальная оборона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69,9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Национальная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безопасность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и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правоохранительная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деятельность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49,1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1,30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Национальная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экономика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777,8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11,7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Жилищно-коммунальное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хозяйство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Культура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кинематография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2181,5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32,7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Обслуживание государственного и муниципального долга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3,10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9802" name="Text Box 2897"/>
          <p:cNvSpPr txBox="1">
            <a:spLocks noChangeArrowheads="1"/>
          </p:cNvSpPr>
          <p:nvPr/>
        </p:nvSpPr>
        <p:spPr bwMode="auto">
          <a:xfrm>
            <a:off x="7380288" y="1557338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29803" name="Text Box 155"/>
          <p:cNvSpPr txBox="1">
            <a:spLocks noChangeArrowheads="1"/>
          </p:cNvSpPr>
          <p:nvPr/>
        </p:nvSpPr>
        <p:spPr bwMode="auto">
          <a:xfrm>
            <a:off x="539750" y="333375"/>
            <a:ext cx="7704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Основные направления расходования средств бюджета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100" y="4714884"/>
            <a:ext cx="7215239" cy="862009"/>
          </a:xfrm>
        </p:spPr>
        <p:txBody>
          <a:bodyPr rtlCol="0" anchor="t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1" lang="ru-RU" sz="4000" b="1" cap="all" dirty="0">
              <a:ln w="12700">
                <a:solidFill>
                  <a:schemeClr val="tx1">
                    <a:tint val="95000"/>
                  </a:schemeClr>
                </a:solidFill>
              </a:ln>
              <a:gradFill>
                <a:gsLst>
                  <a:gs pos="0">
                    <a:schemeClr val="tx1">
                      <a:tint val="65000"/>
                    </a:schemeClr>
                  </a:gs>
                  <a:gs pos="49900">
                    <a:schemeClr val="tx1">
                      <a:tint val="95000"/>
                    </a:schemeClr>
                  </a:gs>
                  <a:gs pos="50000">
                    <a:schemeClr val="tx1"/>
                  </a:gs>
                  <a:gs pos="100000">
                    <a:schemeClr val="tx1">
                      <a:tint val="95000"/>
                    </a:schemeClr>
                  </a:gs>
                </a:gsLst>
                <a:lin ang="5400000" scaled="1"/>
              </a:gradFill>
              <a:effectLst/>
            </a:endParaRPr>
          </a:p>
        </p:txBody>
      </p:sp>
      <p:sp>
        <p:nvSpPr>
          <p:cNvPr id="34818" name="Текст 2"/>
          <p:cNvSpPr>
            <a:spLocks noGrp="1"/>
          </p:cNvSpPr>
          <p:nvPr>
            <p:ph type="body" idx="4294967295"/>
          </p:nvPr>
        </p:nvSpPr>
        <p:spPr>
          <a:xfrm>
            <a:off x="755650" y="620713"/>
            <a:ext cx="7920038" cy="5761037"/>
          </a:xfrm>
        </p:spPr>
        <p:txBody>
          <a:bodyPr anchor="b"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Общий объем расходов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 определен в сумме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6670,9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Расходы бюджета поселения определены исходя из установленных законодательством региональных полномочий по исполнению расходных обязательств в соответствии с целями и задачами, определенными Бюджетным посланием Президента Российской Федерации о бюджетной политике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2016 году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с учетом основных направлений бюджетной и налоговой политики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Суховского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сельского поселения 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2016год.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Решением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предусмотрено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повышение денежного содержания муниципальных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служащих.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      Расходы на оплату коммунальных услуг муниципальным учреждениями и органами местного самоуправления включены в решение о бюджете бюджета в пределах с лимитов потребления топливно-энергетических и иных коммунальных ресурсов.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755650" y="2136775"/>
            <a:ext cx="7632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 реализацию принятых муниципальных программ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Суховского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сельского поселения предусмотрено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2016году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3077,9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8" name="Group 64"/>
          <p:cNvGraphicFramePr>
            <a:graphicFrameLocks noGrp="1"/>
          </p:cNvGraphicFramePr>
          <p:nvPr/>
        </p:nvGraphicFramePr>
        <p:xfrm>
          <a:off x="1142976" y="1785926"/>
          <a:ext cx="5553075" cy="3498533"/>
        </p:xfrm>
        <a:graphic>
          <a:graphicData uri="http://schemas.openxmlformats.org/drawingml/2006/table">
            <a:tbl>
              <a:tblPr/>
              <a:tblGrid>
                <a:gridCol w="4227513"/>
                <a:gridCol w="1325562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Наименование муниципальной программы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2016 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Всего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3077,9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Суховского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«Обеспечение качественными жилищно-коммунальными услугами»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Суховского сельского поселения «Развитие культуры»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2181,5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Суховского сельского поселения «Развитие транспортной системы»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777,8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«Обеспечение общественного порядка и противодействие преступности»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Суховского сельского поселения «Благоустройство»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0" name="Text Box 65"/>
          <p:cNvSpPr txBox="1">
            <a:spLocks noChangeArrowheads="1"/>
          </p:cNvSpPr>
          <p:nvPr/>
        </p:nvSpPr>
        <p:spPr bwMode="auto">
          <a:xfrm>
            <a:off x="611188" y="333375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Муниципальные программы Суховского 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1022</TotalTime>
  <Words>389</Words>
  <Application>Microsoft Office PowerPoint</Application>
  <PresentationFormat>Экран (4:3)</PresentationFormat>
  <Paragraphs>152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Склон</vt:lpstr>
      <vt:lpstr>Слайд 1</vt:lpstr>
      <vt:lpstr>Слайд 2</vt:lpstr>
      <vt:lpstr>Слайд 3</vt:lpstr>
      <vt:lpstr>Слайд 4</vt:lpstr>
      <vt:lpstr> </vt:lpstr>
      <vt:lpstr>Слайд 6</vt:lpstr>
      <vt:lpstr>   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122</cp:revision>
  <cp:lastPrinted>2014-05-13T11:35:02Z</cp:lastPrinted>
  <dcterms:created xsi:type="dcterms:W3CDTF">2014-05-12T16:47:43Z</dcterms:created>
  <dcterms:modified xsi:type="dcterms:W3CDTF">2016-07-26T20:41:23Z</dcterms:modified>
</cp:coreProperties>
</file>