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7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107" d="100"/>
          <a:sy n="107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61FDD-AE18-4E40-8B1E-9DC8E8C02476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3B2944-B2AB-40D6-BE25-9EC7487A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1E913-D36B-4DF1-9732-4DED9034A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938-7EDE-4F49-9C96-8AC32EF2C7E0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78EF-363C-4100-BF08-3B6D9CB1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BED9-7779-4702-82A6-3F0807B50AD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6B6B-8165-4B83-A2D2-05EBFA11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BC45-D29E-4954-8E7F-8372037E2A03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ECC2-3615-46CF-BF30-BCF62756C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4B20-212B-4B80-BB61-C496C9DC6B3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7C5C-FCC3-484C-82A9-B961926E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100-55DC-4C12-A727-C60CEBA981A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C1DD-862A-4D98-9AE3-13F5F1A5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DB44-3F62-4343-96A9-A7D06BE5E512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CD55-29E3-4EB1-BC6E-25E8FE6C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90C-4450-4713-9A48-48927C5F43F8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396B-1856-4178-9AB1-D94FDBFB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F272-0110-41D5-B547-96745DF01521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CE56-9B26-4B8F-9486-6828E209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91B1-D1D5-44D8-88CE-BBA5D91F0444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E526-E721-4DF3-912B-ADF05F80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6304-84A1-4D1D-965D-6D47BCE34539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413F-0A64-44AF-9D24-26658FCA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4B97-804D-4561-AA86-8FC4897AB30A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AC0E-77E7-423E-B9A3-04EFCEC1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BEBB40-CB4A-4DE9-AD16-33B28145AE9C}" type="datetimeFigureOut">
              <a:rPr lang="ru-RU"/>
              <a:pPr>
                <a:defRPr/>
              </a:pPr>
              <a:t>15.01.2015</a:t>
            </a:fld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39BF69-C715-4708-A558-DC1ED5BD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8888" y="4149725"/>
            <a:ext cx="6400800" cy="123348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/>
              <a:t>  Решение Собрания депутатов </a:t>
            </a:r>
            <a:endParaRPr lang="ru-RU" sz="150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>
                <a:latin typeface="Arial" charset="0"/>
              </a:rPr>
              <a:t>Суховского</a:t>
            </a:r>
            <a:r>
              <a:rPr lang="ru-RU" sz="1500" b="1"/>
              <a:t> сельского поселения  от </a:t>
            </a:r>
            <a:r>
              <a:rPr lang="en-US" sz="1500" b="1"/>
              <a:t>26</a:t>
            </a:r>
            <a:r>
              <a:rPr lang="ru-RU" sz="1500" b="1"/>
              <a:t>.12.201</a:t>
            </a:r>
            <a:r>
              <a:rPr lang="en-US" sz="1500" b="1"/>
              <a:t>4</a:t>
            </a:r>
            <a:r>
              <a:rPr lang="ru-RU" sz="1500" b="1"/>
              <a:t>г. № </a:t>
            </a:r>
            <a:r>
              <a:rPr lang="en-US" sz="1500" b="1"/>
              <a:t>75</a:t>
            </a:r>
            <a:endParaRPr lang="ru-RU" sz="150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/>
              <a:t>«О бюджете </a:t>
            </a:r>
            <a:r>
              <a:rPr lang="ru-RU" sz="1500" b="1">
                <a:latin typeface="Arial" charset="0"/>
              </a:rPr>
              <a:t>Суховского </a:t>
            </a:r>
            <a:r>
              <a:rPr lang="ru-RU" sz="1500" b="1"/>
              <a:t> сельского поселения </a:t>
            </a:r>
            <a:r>
              <a:rPr lang="ru-RU" sz="1500" b="1">
                <a:latin typeface="Arial" charset="0"/>
              </a:rPr>
              <a:t>Тацинского</a:t>
            </a:r>
            <a:r>
              <a:rPr lang="ru-RU" sz="1500" b="1"/>
              <a:t> района</a:t>
            </a:r>
            <a:endParaRPr lang="ru-RU" sz="150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/>
              <a:t> на 201</a:t>
            </a:r>
            <a:r>
              <a:rPr lang="ru-RU" sz="1500" b="1">
                <a:latin typeface="Arial" charset="0"/>
              </a:rPr>
              <a:t>5</a:t>
            </a:r>
            <a:r>
              <a:rPr lang="ru-RU" sz="1500" b="1"/>
              <a:t> год и на плановый период 201</a:t>
            </a:r>
            <a:r>
              <a:rPr lang="ru-RU" sz="1500" b="1">
                <a:latin typeface="Arial" charset="0"/>
              </a:rPr>
              <a:t>6</a:t>
            </a:r>
            <a:r>
              <a:rPr lang="ru-RU" sz="1500" b="1"/>
              <a:t>-201</a:t>
            </a:r>
            <a:r>
              <a:rPr lang="ru-RU" sz="1500" b="1">
                <a:latin typeface="Arial" charset="0"/>
              </a:rPr>
              <a:t>7</a:t>
            </a:r>
            <a:r>
              <a:rPr lang="ru-RU" sz="1500" b="1"/>
              <a:t> годов» </a:t>
            </a:r>
            <a:endParaRPr lang="ru-RU" sz="150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50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4558" y="878557"/>
            <a:ext cx="6011001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755650" y="549275"/>
            <a:ext cx="799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>
                <a:latin typeface="Arial" charset="0"/>
              </a:rPr>
              <a:t>Бюджетная классификация Российской Федерации</a:t>
            </a:r>
            <a:r>
              <a:rPr lang="ru-RU" altLang="ru-RU" sz="1400">
                <a:latin typeface="Arial" charset="0"/>
              </a:rPr>
              <a:t> – группировка доходов,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расходов и источников финансирования дефицитов бюджетов бюджетной системы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Российской Федерации, используемая для составления и исполнения бюджетов,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 составления бюджетной отчётности, обеспечивающей сопоставимость показателей бюджетов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 бюджетной системы Российской Федерации (статья 18 Бюджетного Кодекса)</a:t>
            </a:r>
          </a:p>
          <a:p>
            <a:pPr algn="ctr"/>
            <a:endParaRPr lang="ru-RU" altLang="ru-RU" sz="1400">
              <a:latin typeface="Arial" charset="0"/>
            </a:endParaRPr>
          </a:p>
        </p:txBody>
      </p:sp>
      <p:sp>
        <p:nvSpPr>
          <p:cNvPr id="23554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 noGrp="1"/>
          </p:cNvGraphicFramePr>
          <p:nvPr/>
        </p:nvGraphicFramePr>
        <p:xfrm>
          <a:off x="827088" y="2062163"/>
          <a:ext cx="7848600" cy="2160587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23615" name="AutoShape 1241"/>
          <p:cNvSpPr>
            <a:spLocks noChangeArrowheads="1"/>
          </p:cNvSpPr>
          <p:nvPr/>
        </p:nvSpPr>
        <p:spPr bwMode="auto">
          <a:xfrm>
            <a:off x="1641475" y="4237038"/>
            <a:ext cx="1068388" cy="1217612"/>
          </a:xfrm>
          <a:prstGeom prst="parallelogram">
            <a:avLst>
              <a:gd name="adj" fmla="val 3290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Разделы </a:t>
            </a:r>
          </a:p>
          <a:p>
            <a:pPr algn="ctr"/>
            <a:r>
              <a:rPr lang="ru-RU" altLang="ru-RU" sz="900">
                <a:latin typeface="Arial" charset="0"/>
              </a:rPr>
              <a:t>определяют</a:t>
            </a:r>
          </a:p>
          <a:p>
            <a:pPr algn="ctr"/>
            <a:r>
              <a:rPr lang="ru-RU" altLang="ru-RU" sz="900">
                <a:latin typeface="Arial" charset="0"/>
              </a:rPr>
              <a:t>отраслевое </a:t>
            </a:r>
          </a:p>
          <a:p>
            <a:pPr algn="ctr"/>
            <a:r>
              <a:rPr lang="ru-RU" altLang="ru-RU" sz="900">
                <a:latin typeface="Arial" charset="0"/>
              </a:rPr>
              <a:t>направление</a:t>
            </a:r>
          </a:p>
          <a:p>
            <a:pPr algn="ctr"/>
            <a:r>
              <a:rPr lang="ru-RU" altLang="ru-RU" sz="900">
                <a:latin typeface="Arial" charset="0"/>
              </a:rPr>
              <a:t>расходов</a:t>
            </a:r>
          </a:p>
        </p:txBody>
      </p:sp>
      <p:sp>
        <p:nvSpPr>
          <p:cNvPr id="23616" name="AutoShape 1242"/>
          <p:cNvSpPr>
            <a:spLocks noChangeArrowheads="1"/>
          </p:cNvSpPr>
          <p:nvPr/>
        </p:nvSpPr>
        <p:spPr bwMode="auto">
          <a:xfrm>
            <a:off x="2373313" y="4227513"/>
            <a:ext cx="1222375" cy="1223962"/>
          </a:xfrm>
          <a:prstGeom prst="parallelogram">
            <a:avLst>
              <a:gd name="adj" fmla="val 27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Подразделы</a:t>
            </a:r>
          </a:p>
          <a:p>
            <a:pPr algn="ctr"/>
            <a:r>
              <a:rPr lang="ru-RU" altLang="ru-RU" sz="900">
                <a:latin typeface="Arial" charset="0"/>
              </a:rPr>
              <a:t>детализируют</a:t>
            </a:r>
          </a:p>
          <a:p>
            <a:pPr algn="ctr"/>
            <a:r>
              <a:rPr lang="ru-RU" altLang="ru-RU" sz="900">
                <a:latin typeface="Arial" charset="0"/>
              </a:rPr>
              <a:t>направления </a:t>
            </a:r>
          </a:p>
          <a:p>
            <a:pPr algn="ctr"/>
            <a:r>
              <a:rPr lang="ru-RU" altLang="ru-RU" sz="900">
                <a:latin typeface="Arial" charset="0"/>
              </a:rPr>
              <a:t>в разделах</a:t>
            </a:r>
          </a:p>
        </p:txBody>
      </p:sp>
      <p:sp>
        <p:nvSpPr>
          <p:cNvPr id="23617" name="AutoShape 1245"/>
          <p:cNvSpPr>
            <a:spLocks noChangeArrowheads="1"/>
          </p:cNvSpPr>
          <p:nvPr/>
        </p:nvSpPr>
        <p:spPr bwMode="auto">
          <a:xfrm>
            <a:off x="523875" y="4227513"/>
            <a:ext cx="1455738" cy="1223962"/>
          </a:xfrm>
          <a:prstGeom prst="parallelogram">
            <a:avLst>
              <a:gd name="adj" fmla="val 2463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Уникальный </a:t>
            </a:r>
          </a:p>
          <a:p>
            <a:pPr algn="ctr"/>
            <a:r>
              <a:rPr lang="ru-RU" altLang="ru-RU" sz="900">
                <a:latin typeface="Arial" charset="0"/>
              </a:rPr>
              <a:t>код для каждого</a:t>
            </a:r>
          </a:p>
          <a:p>
            <a:pPr algn="ctr"/>
            <a:r>
              <a:rPr lang="ru-RU" altLang="ru-RU" sz="900">
                <a:latin typeface="Arial" charset="0"/>
              </a:rPr>
              <a:t> ГРБС</a:t>
            </a:r>
          </a:p>
        </p:txBody>
      </p:sp>
      <p:sp>
        <p:nvSpPr>
          <p:cNvPr id="23618" name="AutoShape 1249"/>
          <p:cNvSpPr>
            <a:spLocks noChangeArrowheads="1"/>
          </p:cNvSpPr>
          <p:nvPr/>
        </p:nvSpPr>
        <p:spPr bwMode="auto">
          <a:xfrm>
            <a:off x="3233738" y="4227513"/>
            <a:ext cx="2590800" cy="1217612"/>
          </a:xfrm>
          <a:prstGeom prst="parallelogram">
            <a:avLst>
              <a:gd name="adj" fmla="val 28429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Целевые статьи обеспечивают</a:t>
            </a:r>
          </a:p>
          <a:p>
            <a:pPr algn="ctr"/>
            <a:r>
              <a:rPr lang="ru-RU" altLang="ru-RU" sz="900">
                <a:latin typeface="Arial" charset="0"/>
              </a:rPr>
              <a:t>привязку бюджетных ассигнований</a:t>
            </a:r>
          </a:p>
          <a:p>
            <a:pPr algn="ctr"/>
            <a:r>
              <a:rPr lang="ru-RU" altLang="ru-RU" sz="900">
                <a:latin typeface="Arial" charset="0"/>
              </a:rPr>
              <a:t>к конкретным программам, </a:t>
            </a:r>
          </a:p>
          <a:p>
            <a:pPr algn="ctr"/>
            <a:r>
              <a:rPr lang="ru-RU" altLang="ru-RU" sz="900">
                <a:latin typeface="Arial" charset="0"/>
              </a:rPr>
              <a:t>направлениям деятельности</a:t>
            </a:r>
          </a:p>
          <a:p>
            <a:pPr algn="ctr"/>
            <a:r>
              <a:rPr lang="ru-RU" altLang="ru-RU" sz="900">
                <a:latin typeface="Arial" charset="0"/>
              </a:rPr>
              <a:t>субъектов бюджетного</a:t>
            </a:r>
          </a:p>
          <a:p>
            <a:pPr algn="ctr"/>
            <a:r>
              <a:rPr lang="ru-RU" altLang="ru-RU" sz="900">
                <a:latin typeface="Arial" charset="0"/>
              </a:rPr>
              <a:t>планирования и участников</a:t>
            </a:r>
          </a:p>
          <a:p>
            <a:pPr algn="ctr"/>
            <a:r>
              <a:rPr lang="ru-RU" altLang="ru-RU" sz="900">
                <a:latin typeface="Arial" charset="0"/>
              </a:rPr>
              <a:t>бюджетного процесса</a:t>
            </a:r>
          </a:p>
          <a:p>
            <a:pPr algn="ctr"/>
            <a:r>
              <a:rPr lang="ru-RU" altLang="ru-RU" sz="900">
                <a:latin typeface="Arial" charset="0"/>
              </a:rPr>
              <a:t>в рамках подразделов</a:t>
            </a:r>
          </a:p>
        </p:txBody>
      </p:sp>
      <p:sp>
        <p:nvSpPr>
          <p:cNvPr id="23619" name="AutoShape 1250"/>
          <p:cNvSpPr>
            <a:spLocks noChangeArrowheads="1"/>
          </p:cNvSpPr>
          <p:nvPr/>
        </p:nvSpPr>
        <p:spPr bwMode="auto">
          <a:xfrm>
            <a:off x="5364163" y="422275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Виды расходов</a:t>
            </a:r>
          </a:p>
          <a:p>
            <a:pPr algn="ctr"/>
            <a:r>
              <a:rPr lang="ru-RU" altLang="ru-RU" sz="900">
                <a:latin typeface="Arial" charset="0"/>
              </a:rPr>
              <a:t>Указывают вид</a:t>
            </a:r>
          </a:p>
          <a:p>
            <a:pPr algn="ctr"/>
            <a:r>
              <a:rPr lang="ru-RU" altLang="ru-RU" sz="900">
                <a:latin typeface="Arial" charset="0"/>
              </a:rPr>
              <a:t>Бюджетных </a:t>
            </a:r>
          </a:p>
          <a:p>
            <a:pPr algn="ctr"/>
            <a:r>
              <a:rPr lang="ru-RU" altLang="ru-RU" sz="900">
                <a:latin typeface="Arial" charset="0"/>
              </a:rPr>
              <a:t>ассигнований</a:t>
            </a:r>
          </a:p>
        </p:txBody>
      </p:sp>
      <p:sp>
        <p:nvSpPr>
          <p:cNvPr id="23620" name="AutoShape 1251"/>
          <p:cNvSpPr>
            <a:spLocks noChangeArrowheads="1"/>
          </p:cNvSpPr>
          <p:nvPr/>
        </p:nvSpPr>
        <p:spPr bwMode="auto">
          <a:xfrm>
            <a:off x="6516688" y="4221163"/>
            <a:ext cx="2160587" cy="1223962"/>
          </a:xfrm>
          <a:prstGeom prst="parallelogram">
            <a:avLst>
              <a:gd name="adj" fmla="val 29690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КОСГУ отражает </a:t>
            </a:r>
          </a:p>
          <a:p>
            <a:pPr algn="ctr"/>
            <a:r>
              <a:rPr lang="ru-RU" altLang="ru-RU" sz="900">
                <a:latin typeface="Arial" charset="0"/>
              </a:rPr>
              <a:t>экономическое содержание</a:t>
            </a:r>
          </a:p>
          <a:p>
            <a:pPr algn="ctr"/>
            <a:r>
              <a:rPr lang="ru-RU" altLang="ru-RU" sz="900">
                <a:latin typeface="Arial" charset="0"/>
              </a:rPr>
              <a:t>операций государственного</a:t>
            </a:r>
          </a:p>
          <a:p>
            <a:pPr algn="ctr"/>
            <a:r>
              <a:rPr lang="ru-RU" altLang="ru-RU" sz="900">
                <a:latin typeface="Arial" charset="0"/>
              </a:rPr>
              <a:t>сектора. В решении</a:t>
            </a:r>
          </a:p>
          <a:p>
            <a:pPr algn="ctr"/>
            <a:r>
              <a:rPr lang="ru-RU" altLang="ru-RU" sz="900">
                <a:latin typeface="Arial" charset="0"/>
              </a:rPr>
              <a:t>о бюджете не </a:t>
            </a:r>
          </a:p>
          <a:p>
            <a:pPr algn="ctr"/>
            <a:r>
              <a:rPr lang="ru-RU" altLang="ru-RU" sz="900">
                <a:latin typeface="Arial" charset="0"/>
              </a:rPr>
              <a:t>применяется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" charset="0"/>
              </a:rPr>
              <a:t>ПРИНЦИП разграничения</a:t>
            </a:r>
            <a:r>
              <a:rPr lang="ru-RU" altLang="ru-RU">
                <a:latin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Разграничение </a:t>
            </a:r>
            <a:r>
              <a:rPr lang="ru-RU" altLang="ru-RU" sz="1600" b="1" u="sng">
                <a:latin typeface="Arial" charset="0"/>
              </a:rPr>
              <a:t>доходов </a:t>
            </a:r>
            <a:r>
              <a:rPr lang="ru-RU" altLang="ru-RU" sz="1600">
                <a:latin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Разграничение </a:t>
            </a:r>
            <a:r>
              <a:rPr lang="ru-RU" altLang="ru-RU" sz="1600" b="1" u="sng">
                <a:latin typeface="Arial" charset="0"/>
              </a:rPr>
              <a:t>расходов</a:t>
            </a:r>
            <a:r>
              <a:rPr lang="ru-RU" altLang="ru-RU" sz="1600">
                <a:latin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Поступления от уплаты 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налогов, установленных 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Налоговым Кодексом РФ: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-налог на доходы 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акцизы;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-налоги на совокупный 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 доход;</a:t>
            </a:r>
          </a:p>
          <a:p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госпошлина</a:t>
            </a: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Платежи, установленные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законодательством 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Российской Федерации: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-арендная </a:t>
            </a:r>
            <a:r>
              <a:rPr lang="ru-RU" altLang="ru-RU" sz="1400" b="1" u="sng">
                <a:solidFill>
                  <a:srgbClr val="000000"/>
                </a:solidFill>
                <a:latin typeface="Arial" charset="0"/>
              </a:rPr>
              <a:t>плата</a:t>
            </a:r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 за землю;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-доходы от использования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-доходы от реализации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-доходы от продажи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земельных участков;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-штрафы за нарушение 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законодательства;</a:t>
            </a:r>
          </a:p>
          <a:p>
            <a:r>
              <a:rPr lang="ru-RU" altLang="ru-RU" sz="1400">
                <a:solidFill>
                  <a:srgbClr val="000000"/>
                </a:solidFill>
                <a:latin typeface="Arial" charset="0"/>
              </a:rPr>
              <a:t>-прочие неналоговые доходы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72225" y="3500438"/>
            <a:ext cx="2401888" cy="28082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Поступления от других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 бюджетов (межбюджетные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трансферты),организаций,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граждан (кроме налоговых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39515" y="1240483"/>
            <a:ext cx="7772400" cy="2044699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>
                  <a:latin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>
                <a:latin typeface="Arial" charset="0"/>
              </a:rPr>
              <a:t>Межбюджетные трансферты</a:t>
            </a:r>
            <a:r>
              <a:rPr lang="ru-RU" altLang="ru-RU">
                <a:latin typeface="Arial" charset="0"/>
              </a:rPr>
              <a:t> – </a:t>
            </a:r>
          </a:p>
          <a:p>
            <a:pPr algn="ctr"/>
            <a:r>
              <a:rPr lang="ru-RU" altLang="ru-RU" sz="1600">
                <a:latin typeface="Arial" charset="0"/>
              </a:rPr>
              <a:t>это средства,</a:t>
            </a:r>
          </a:p>
          <a:p>
            <a:pPr algn="ctr"/>
            <a:r>
              <a:rPr lang="ru-RU" altLang="ru-RU" sz="1600">
                <a:latin typeface="Arial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>
                <a:latin typeface="Arial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>
                <a:latin typeface="Arial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>
                <a:latin typeface="Arial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>
                <a:solidFill>
                  <a:srgbClr val="000000"/>
                </a:solidFill>
                <a:latin typeface="Calibri" pitchFamily="34" charset="0"/>
              </a:rPr>
              <a:t>Дотации</a:t>
            </a:r>
            <a:r>
              <a:rPr lang="ru-RU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Dotatio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дар, пожертвование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)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без определения конкретной цели их использования</a:t>
            </a:r>
            <a:endParaRPr lang="ru-RU" sz="14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Субвенции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Subvenire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Субсидии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Subsidium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659563" y="2492375"/>
            <a:ext cx="2305050" cy="20875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Иные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межбюджетные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трансферты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088" y="765175"/>
            <a:ext cx="7489825" cy="540067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Доходы  бюджета поселения на 2015 год утверждены в сумме 6622,6 тыс. рублей. В 2015 году в бюджет поселения впервые будут поступать доходы от уплаты акцизов на нефтепродукты 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На 2016 год доходы решения о бюджете поселения предлагаются законопроектом в сумме 6968,5 тыс. рублей, с увеличением на 345,9 тыс. рублей относительно параметров, 2015 года.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Доходы решения о бюджете поселения на 2017 год запланированы в объеме 6783,6 тыс. рублей.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налоговые и неналоговые доходы, их доля в 2015 году составит 55,8 процента в общих доходах решения о бюджете поселения. 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897"/>
          <p:cNvSpPr txBox="1">
            <a:spLocks noChangeArrowheads="1"/>
          </p:cNvSpPr>
          <p:nvPr/>
        </p:nvSpPr>
        <p:spPr bwMode="auto">
          <a:xfrm>
            <a:off x="7240588" y="105251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latin typeface="Arial" charset="0"/>
              </a:rPr>
              <a:t>тыс.руб.</a:t>
            </a:r>
          </a:p>
        </p:txBody>
      </p:sp>
      <p:graphicFrame>
        <p:nvGraphicFramePr>
          <p:cNvPr id="30888" name="Group 168"/>
          <p:cNvGraphicFramePr>
            <a:graphicFrameLocks noGrp="1"/>
          </p:cNvGraphicFramePr>
          <p:nvPr/>
        </p:nvGraphicFramePr>
        <p:xfrm>
          <a:off x="611188" y="1268413"/>
          <a:ext cx="7993062" cy="4875212"/>
        </p:xfrm>
        <a:graphic>
          <a:graphicData uri="http://schemas.openxmlformats.org/drawingml/2006/table">
            <a:tbl>
              <a:tblPr/>
              <a:tblGrid>
                <a:gridCol w="720725"/>
                <a:gridCol w="2519362"/>
                <a:gridCol w="792163"/>
                <a:gridCol w="865187"/>
                <a:gridCol w="863600"/>
                <a:gridCol w="720725"/>
                <a:gridCol w="719138"/>
                <a:gridCol w="792162"/>
              </a:tblGrid>
              <a:tr h="493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№    п/п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2015 год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Сумма тыс.руб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% к общему объему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Сумма тыс.руб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% к общему объему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Сумма тыс.руб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% к общему объему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6622,6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100.0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6968,5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100.0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6783,6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100.0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3656,9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55.2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4052,4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58,2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3989,2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58,8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из них (наиболее значимые)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Налог на доходы физических лиц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308,1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4.6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334,7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4,8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361,3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5.3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2.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Налог на товары (работы, услуги), реализуемые на территории Российской Федерации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565,6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8,5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724,0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624,1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9,2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3.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Налоги на совокупный доход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190,7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200,2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210,2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4.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Налоги на имущество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2591,1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39.1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2791,2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40.1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2696,8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39,8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5.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Гос.пошлина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II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39.8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40,3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40,9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из них (наиболее значимые)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1.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28,1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28,1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28,1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2,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Штрафы, санкции, возмещение ущерба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11.7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12,2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12,8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III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БЕЗВОЗМЕЗДНЫЕ ПОСТУПЛЕНИЯ БЮДЖЕТОВ ДРУГИХ УРОВНЕЙ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2925,9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44.2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2875,8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41.3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2753,5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40.6</a:t>
                      </a:r>
                    </a:p>
                  </a:txBody>
                  <a:tcPr marL="8082" marR="8082" marT="80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7"/>
                    </a:solidFill>
                  </a:tcPr>
                </a:tc>
              </a:tr>
            </a:tbl>
          </a:graphicData>
        </a:graphic>
      </p:graphicFrame>
      <p:sp>
        <p:nvSpPr>
          <p:cNvPr id="30891" name="Rectangle 1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8825" name="Text Box 175"/>
          <p:cNvSpPr txBox="1">
            <a:spLocks noChangeArrowheads="1"/>
          </p:cNvSpPr>
          <p:nvPr/>
        </p:nvSpPr>
        <p:spPr bwMode="auto">
          <a:xfrm>
            <a:off x="971550" y="404813"/>
            <a:ext cx="76327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Основные доходные источники бюджета поселения 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25" name="Group 157"/>
          <p:cNvGraphicFramePr>
            <a:graphicFrameLocks noGrp="1"/>
          </p:cNvGraphicFramePr>
          <p:nvPr/>
        </p:nvGraphicFramePr>
        <p:xfrm>
          <a:off x="539750" y="1755775"/>
          <a:ext cx="7632700" cy="3992563"/>
        </p:xfrm>
        <a:graphic>
          <a:graphicData uri="http://schemas.openxmlformats.org/drawingml/2006/table">
            <a:tbl>
              <a:tblPr/>
              <a:tblGrid>
                <a:gridCol w="862013"/>
                <a:gridCol w="2882900"/>
                <a:gridCol w="790575"/>
                <a:gridCol w="504825"/>
                <a:gridCol w="792162"/>
                <a:gridCol w="503238"/>
                <a:gridCol w="792162"/>
                <a:gridCol w="504825"/>
              </a:tblGrid>
              <a:tr h="2587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2015 год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6380,5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6968,5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6783,6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 том числе: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Общегосударственные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вопросы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3327,9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52,2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3702,3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53,1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3758,6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55,4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Национальная оборона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65,9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66,7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63,7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86,7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91,5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92,4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565,6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8,9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724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10,4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624,1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9,2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113,4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1,8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Культура, кинематография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2211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34,7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2384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34,2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2242,8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Обслуживание государственного и муниципального долга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9802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latin typeface="Arial" charset="0"/>
              </a:rPr>
              <a:t>тыс.руб.</a:t>
            </a:r>
          </a:p>
        </p:txBody>
      </p:sp>
      <p:sp>
        <p:nvSpPr>
          <p:cNvPr id="29803" name="Text Box 155"/>
          <p:cNvSpPr txBox="1">
            <a:spLocks noChangeArrowheads="1"/>
          </p:cNvSpPr>
          <p:nvPr/>
        </p:nvSpPr>
        <p:spPr bwMode="auto">
          <a:xfrm>
            <a:off x="539750" y="333375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Основные направления расходования средств бюджета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4714884"/>
            <a:ext cx="7215239" cy="862009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1" lang="ru-RU" sz="4000" b="1" cap="all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4294967295"/>
          </p:nvPr>
        </p:nvSpPr>
        <p:spPr>
          <a:xfrm>
            <a:off x="755650" y="620713"/>
            <a:ext cx="7920038" cy="5761037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	Общий объем расходов на 2015 год определен в сумме 6380,5 тыс. рублей. Общий объем расходов на 2016 год и 2017 год составляет 6968,5   тыс. рублей и 6783,6  тыс. рублей соответственно. 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2015-2017 годах и с учетом основных направлений бюджетной и налоговой политики Суховского сельского поселения  на 2016-2017 годы. 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	Решением предусмотрено повышение денежного содержания муниципальных служащих на 5,5 % с 1 октября 2015 года без учета его дальнейшего повышения в 2016 – 2017 годах.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решение о бюджете бюджета в пределах с лимитов потребления топливно-энергетических и иных коммунальных ресурсов.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55650" y="2136775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Суховского сельского поселения предусмотрено в 2015 году 2891,0 тыс. рублей, в  рублей, в 2016 году 3110,0 тыс. рублей, в 2017году 2868,9 тыс.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8" name="Group 64"/>
          <p:cNvGraphicFramePr>
            <a:graphicFrameLocks noGrp="1"/>
          </p:cNvGraphicFramePr>
          <p:nvPr/>
        </p:nvGraphicFramePr>
        <p:xfrm>
          <a:off x="755650" y="1484313"/>
          <a:ext cx="7993063" cy="3498850"/>
        </p:xfrm>
        <a:graphic>
          <a:graphicData uri="http://schemas.openxmlformats.org/drawingml/2006/table">
            <a:tbl>
              <a:tblPr/>
              <a:tblGrid>
                <a:gridCol w="4227513"/>
                <a:gridCol w="1219200"/>
                <a:gridCol w="1325562"/>
                <a:gridCol w="1220788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2015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2016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2017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2891,0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2868,9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Суховского сельского поселения «Обеспечение качественными жилищно-коммунальными услугами»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Суховского сельского поселения «Развитие культуры»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2211,0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2384,0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2242,8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Суховского сельского поселения «Развитие транспортной системы»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565,6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724,0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624,1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Суховского сельского поселения «Благоустройство»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0" name="Text Box 65"/>
          <p:cNvSpPr txBox="1">
            <a:spLocks noChangeArrowheads="1"/>
          </p:cNvSpPr>
          <p:nvPr/>
        </p:nvSpPr>
        <p:spPr bwMode="auto">
          <a:xfrm>
            <a:off x="611188" y="333375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Муниципальные программы Суховского 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	Эффективное, ответственное и прозрачное управление муниципальными финансами Суховского 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Суховского сельского поселения на 2015-2017 годы является обеспечение прозрачности и открытости бюджетного процесса.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Суховского сельского поселения Тацинского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Суховского 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Суховского сельского поселения.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Уважаемые жители Суховского сельского поселения!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2"/>
          <p:cNvSpPr txBox="1">
            <a:spLocks noChangeArrowheads="1"/>
          </p:cNvSpPr>
          <p:nvPr/>
        </p:nvSpPr>
        <p:spPr bwMode="auto">
          <a:xfrm>
            <a:off x="611188" y="1420813"/>
            <a:ext cx="38893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ДОХОДЫ ФОНДА</a:t>
            </a:r>
            <a:endParaRPr lang="ru-RU" altLang="ru-RU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акцизы на бензин, дизельное топливо, моторное масло;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штрафы за нарушение правил перевозки крупногабаритных и тяжеловесных грузов;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субсидии из федерального и регионального дорожного фонда;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>
              <a:latin typeface="Arial" charset="0"/>
            </a:endParaRPr>
          </a:p>
        </p:txBody>
      </p:sp>
      <p:pic>
        <p:nvPicPr>
          <p:cNvPr id="34818" name="Picture 10" descr="дор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00213"/>
            <a:ext cx="41703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РАСХОДЫ ФОНДА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содержание, ремонт, реконструкция, строительство автомобильных дорог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оформление прав собственности на автомобильные дороги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уплата налога на имущество в отношении автомобильных дорог местного значения</a:t>
            </a:r>
          </a:p>
        </p:txBody>
      </p:sp>
      <p:pic>
        <p:nvPicPr>
          <p:cNvPr id="3482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4221163"/>
            <a:ext cx="32654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в бюджете поселения на 2015-2017 годы предусмотрены расходы «Дорожного фонда» в сумме   1913,7 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3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2513"/>
            <a:ext cx="7931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550" y="981075"/>
            <a:ext cx="7712075" cy="5178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i="1" u="sng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Каждое публично-правовое образование имеет свой БЮДЖЕТ: 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Российская Федерация -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субъекты Российской Федерации –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областной, краевой, республиканские бюджеты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местные бюджеты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15975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6613" y="1600200"/>
            <a:ext cx="4040187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500" b="1" i="1" u="sng"/>
          </a:p>
          <a:p>
            <a:pPr eaLnBrk="1" hangingPunct="1">
              <a:lnSpc>
                <a:spcPct val="80000"/>
              </a:lnSpc>
              <a:defRPr/>
            </a:pPr>
            <a:endParaRPr lang="ru-RU" sz="1500" b="1" i="1" u="sng"/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i="1" u="sng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бюджета Суховского сельского поселения  – поступающие в бюджет поселения денежные средства.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i="1" u="sng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бюджета Суховского сельского поселения  района – выплачиваемые из бюджета поселения денежные средства.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i="1" u="sng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превышение расходов над доходами. При его наличии принимается решение об источниках покрытия дефицита: использовать имеющиеся остатки, взять в долг (кредит).</a:t>
            </a:r>
            <a:r>
              <a:rPr lang="ru-RU" sz="1500" b="1" u="sng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u="sng"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5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превышение доходов над расходами. При его наличии принимается решение как использовать: накапливать резервы, остатки, погашать долг.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50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588963" y="300038"/>
            <a:ext cx="7997825" cy="996950"/>
          </a:xfrm>
        </p:spPr>
      </p:pic>
      <p:sp>
        <p:nvSpPr>
          <p:cNvPr id="19458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" charset="0"/>
              </a:rPr>
              <a:t>Бюджетный</a:t>
            </a:r>
          </a:p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" charset="0"/>
              </a:rPr>
              <a:t>процесс</a:t>
            </a:r>
          </a:p>
        </p:txBody>
      </p:sp>
      <p:sp>
        <p:nvSpPr>
          <p:cNvPr id="19459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Утверждение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отчёта об исполнении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 бюджета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предыдущего года</a:t>
            </a:r>
          </a:p>
        </p:txBody>
      </p:sp>
      <p:sp>
        <p:nvSpPr>
          <p:cNvPr id="19460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Формирование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отчёта об исполнении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бюджета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предыдущего года</a:t>
            </a:r>
          </a:p>
        </p:txBody>
      </p:sp>
      <p:sp>
        <p:nvSpPr>
          <p:cNvPr id="19461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Исполнение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бюджета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в текущем году</a:t>
            </a:r>
          </a:p>
        </p:txBody>
      </p:sp>
      <p:sp>
        <p:nvSpPr>
          <p:cNvPr id="19462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Утверждение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бюджета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очередного года</a:t>
            </a:r>
          </a:p>
        </p:txBody>
      </p:sp>
      <p:sp>
        <p:nvSpPr>
          <p:cNvPr id="19463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Рассмотрение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проекта бюджета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очередного года</a:t>
            </a:r>
          </a:p>
        </p:txBody>
      </p:sp>
      <p:sp>
        <p:nvSpPr>
          <p:cNvPr id="19464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Составление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проекта бюджета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 очередного года</a:t>
            </a:r>
          </a:p>
        </p:txBody>
      </p:sp>
      <p:sp>
        <p:nvSpPr>
          <p:cNvPr id="19465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2" name="AutoShape 52"/>
          <p:cNvSpPr>
            <a:spLocks noChangeArrowheads="1"/>
          </p:cNvSpPr>
          <p:nvPr/>
        </p:nvSpPr>
        <p:spPr bwMode="auto">
          <a:xfrm rot="-6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3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4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5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6" name="AutoShape 58"/>
          <p:cNvSpPr>
            <a:spLocks noChangeArrowheads="1"/>
          </p:cNvSpPr>
          <p:nvPr/>
        </p:nvSpPr>
        <p:spPr bwMode="auto">
          <a:xfrm rot="-54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2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620713"/>
            <a:ext cx="2795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Каждый житель Суховского сельского поселения </a:t>
            </a:r>
          </a:p>
          <a:p>
            <a:pPr algn="ctr"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>
              <a:defRPr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620713"/>
            <a:ext cx="8064500" cy="5761037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 Решение Собрания депутатов Суховского сельского поселения «О бюджете Суховского сельского поселения Тацинского района на 2015 год и на плановый период 2016 и 2017 годов» сформировано  на основе стратегических целей и задач, определенных Бюджетным посланием Президента Российской Федерации о бюджетной политике в 2015-2017 годах, основных направлений бюджетной и налоговой политики Ростовской области на 2016-2017 годы, с учетом прогноза социально-экономического развития Ростовской области и Тацинского района на 2015-2017 годы.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>
                <a:latin typeface="Times New Roman" pitchFamily="18" charset="0"/>
                <a:cs typeface="Times New Roman" pitchFamily="18" charset="0"/>
              </a:rPr>
              <a:t>	Решение о бюджете поселения разработано на трехлетний период 2015-2017 годов с учетом Областных законов от 10 мая 2012 года № 843-ЗС «О региональных налогах и некоторых вопросах налогообложения в Ростовской области» и от 22 октября 2005 года № 380-ЗС «О межбюджетных отношениях органов государственной власти и органов местного самоуправления в Ростовской области», федеральных и областных нормативных правовых актов, устанавливающих расходные обязательства.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>
                <a:latin typeface="Times New Roman" pitchFamily="18" charset="0"/>
                <a:cs typeface="Times New Roman" pitchFamily="18" charset="0"/>
              </a:rPr>
              <a:t>	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>
                <a:latin typeface="Times New Roman" pitchFamily="18" charset="0"/>
                <a:cs typeface="Times New Roman" pitchFamily="18" charset="0"/>
              </a:rPr>
              <a:t>	 Решение о бюджете поселения на 2015 год и на плановый период 2016 и 2017 годов сформировано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620713"/>
            <a:ext cx="8064500" cy="57610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70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Главной идеологией бюджетной политики традиционно остается улучшение условий жизни жителей Суховского сельского поселения,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Ростовской области на период до 2020 года.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700">
                <a:latin typeface="Times New Roman" pitchFamily="18" charset="0"/>
                <a:cs typeface="Times New Roman" pitchFamily="18" charset="0"/>
              </a:rPr>
              <a:t>	Показатели бюджета Суховского сельского поселения Тацинского района представлены в решении о бюджете в соответствии с бюджетной классификацией.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967</TotalTime>
  <Words>1655</Words>
  <Application>Microsoft Office PowerPoint</Application>
  <PresentationFormat>Экран (4:3)</PresentationFormat>
  <Paragraphs>427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Verdana</vt:lpstr>
      <vt:lpstr>Arial</vt:lpstr>
      <vt:lpstr>Wingdings</vt:lpstr>
      <vt:lpstr>Calibri</vt:lpstr>
      <vt:lpstr>Times New Roman</vt:lpstr>
      <vt:lpstr>Склон</vt:lpstr>
      <vt:lpstr>Склон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115</cp:revision>
  <cp:lastPrinted>2014-05-13T11:35:02Z</cp:lastPrinted>
  <dcterms:created xsi:type="dcterms:W3CDTF">2014-05-12T16:47:43Z</dcterms:created>
  <dcterms:modified xsi:type="dcterms:W3CDTF">2015-01-14T22:39:54Z</dcterms:modified>
</cp:coreProperties>
</file>