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795" r:id="rId8"/>
  </p:sldMasterIdLst>
  <p:notesMasterIdLst>
    <p:notesMasterId r:id="rId19"/>
  </p:notesMasterIdLst>
  <p:sldIdLst>
    <p:sldId id="267" r:id="rId9"/>
    <p:sldId id="379" r:id="rId10"/>
    <p:sldId id="378" r:id="rId11"/>
    <p:sldId id="377" r:id="rId12"/>
    <p:sldId id="376" r:id="rId13"/>
    <p:sldId id="375" r:id="rId14"/>
    <p:sldId id="380" r:id="rId15"/>
    <p:sldId id="374" r:id="rId16"/>
    <p:sldId id="372" r:id="rId17"/>
    <p:sldId id="3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FFFFCC"/>
    <a:srgbClr val="FAF9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191" autoAdjust="0"/>
    <p:restoredTop sz="94786" autoAdjust="0"/>
  </p:normalViewPr>
  <p:slideViewPr>
    <p:cSldViewPr>
      <p:cViewPr>
        <p:scale>
          <a:sx n="100" d="100"/>
          <a:sy n="100" d="100"/>
        </p:scale>
        <p:origin x="-7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9C12865-A1AE-4B93-8BAA-B7FFC2983D18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2FA2A6A-9AFE-4DD2-8382-4D92F181D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8189-615A-4746-B06C-493B101CDDE6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8336-6452-4501-8527-B82CD6737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BB0D1-FCC3-46CB-824A-489F49D91D0E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EF7C-0DB1-4D6B-B0EB-EA1145882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82B8-36B1-4046-9E1D-FC3C92EB858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69747-D69A-4C19-97DC-54B57D641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B0B7-44FE-412F-A627-1572D9FD1826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19CE-88B5-462B-8BA0-C282CDEF9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9BD4-367B-427B-89D8-1BB095EF746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3581-26B6-43DD-893E-52B2D3377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24AD-189A-4BDA-A499-C04D61AC5596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5675-F2D7-4DCB-A214-F493542D0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24BF-AF11-44D5-87E8-A9BFC54F3F10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C68D-3125-44BA-B803-089DCE316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8815-962D-41C2-8115-07725F1FD97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FEC4-B375-473B-BDB5-089BAFB18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1C0E-619B-4D74-A76A-58017BCCB0BE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0E47-23AE-4AEE-A1B3-B3D13C27F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333D8-A1EB-425D-A905-63697A12464D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F252-C76F-48C3-B126-F9B7CBA91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D8E3-5B3E-4671-BFD9-AC7149938D9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C5D0-D057-4C21-B658-65E63C428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11EB-DE55-4DA5-B309-5E812F5C85C2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CA50-DCB2-47BE-8793-93EF3654C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C126-9D59-47C2-A9E1-B290A06FF3C8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C857-D4F9-4A57-A875-EFF69F127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4825-5332-4D1D-A05D-520EE8BAC0ED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353B0-2A2B-440B-AE62-0B383AA35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ABF3-2C9C-4885-9840-387BA46C6CA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1E09-81AE-44A2-9F74-D745D81E4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A0E0-CF11-48B4-A426-CE4D55534ABE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9E98-F358-42D4-9C1A-6870DCB16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3061-4B86-4A1A-B0AD-037EC3CFA21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FB39-BA3D-4B59-9465-D0D511EB0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BFEF-34C7-468F-97A5-FD1999184F5D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1CD3-5BD4-4038-BCCF-C5923C40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FB26-DB64-498E-99E4-D167C87CAD8C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BC0F-E4E1-44AF-831B-910FED920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6980-E36F-4A6B-BA79-3B8271A7BBE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6219-00EB-4C2D-B42B-B2D581C0D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FC8F-1247-4579-AE64-10F703EE5165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9DDB5-5AD3-444E-B37C-53AA7EE4E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0A40-E717-45FA-9016-70BF6BE634DD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2084-4D64-4805-A695-B808803C9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9A04-D60A-44C6-AC2B-631B3221EF1E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E325-1B3F-456C-986B-587B676B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B784-6F52-4E46-965A-1C643B99EDB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CC01-0C5A-4279-B1F8-2BF273058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CDDE-75A7-4642-85CD-28A856987F58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C367-48EE-43A0-A339-EE5E9FF4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9F13-7F7A-4912-AAA5-1962BDAFB33E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B716-0258-4146-9301-1A5ACFEBF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3F846-4E77-4295-9D7F-74FA6AEB3D5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726F-968F-4394-A7A0-295427197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289E-EFA1-47E7-A166-486270E7B3E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860C-23B7-48E1-B3B8-60FB2F9F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D131-35E1-48A3-9893-4BD0E538D09C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103C-38AE-4C7A-A27E-B5900C65B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8F33-AC4F-40DF-BF17-8D2EF3556C1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AE42-1FC9-4176-BAEA-4F6C734C3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0A98-55D0-4123-8A8B-4B34D2034D4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9024-A9CB-4EFC-BAC0-62B76B400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0946-0DE5-49DA-A29F-1E76E1E1204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0D8C-6D1E-4188-B02B-D31CC0740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96BF-CFDE-4561-9AC3-B91B28EB39BC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5A73-AD47-445E-9FAB-005364122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961D-D227-4151-B3FE-ECB0F161C78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F6E3-63DE-4174-8500-9F3167464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9AD0-D818-4433-B467-C4FA50E7DBE2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FB1F-9CDC-4BC9-9EB5-8344C1B1B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A918-8B40-4A16-8527-353A683A7AAA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BF35-A3C3-495B-AD58-BCFBD945B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C741-9053-4681-99F0-F356D178BD71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41D8-03D3-4B61-88A1-9629DAA01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3BF5-79A9-4015-AD53-BF90876DDB42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CF17-8D7F-40CE-949B-3CDD8B72B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D73B-9DD5-44B7-B4F8-5EA55C95C6D6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FCE3-B9D1-4F8B-87BC-3A3CD4EC2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76E5-CB12-4A55-9C0E-2EF671998418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56DC-12A0-485E-A83C-FAD2ADBAE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AFFD-8C62-45C1-B234-0DEFDFEBAFD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6C59-81D9-4B97-A697-C0C288D41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811D-80CC-41F0-84D4-A0B70092A3DE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2361D-0CD8-44A8-B2E9-903534E77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A837-02A8-4BA8-9B6F-4A377B9FDBD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DC4E1-A572-4820-86A1-CF21CB329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7BEED-5F61-4A9C-89E2-C5D5BA8FDCEE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3E4E-2619-48F5-B215-79B91981D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4890-33AA-4A12-BCEB-566DEEBBA19A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81E2-F160-4C3F-BF12-CC7532098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31A3-5DF2-450C-8B27-3B78C964DCE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5637-AC0E-49A6-998B-918FDC6F0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B0AA-4E88-4484-AF69-18F8583A676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F737-4294-4E2E-8FC4-7EF0A4F32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951A-6999-4233-9DAF-3287E661860E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62B1E-B299-4EE1-A0C5-12C94DC1D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9B00-2215-44C8-9147-5793EA86846E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851C-E41A-4735-8971-D3AA0DDB1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4381-94FC-4D12-BB6F-49447FC143A5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3959-0CD9-4E96-B457-4856DCCC4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9262-B661-4DF9-B27E-D8E09666B7E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8E19-7FED-4AC2-B778-A311D74E2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ADDE-AEFE-4C8D-A7CC-3C53C653C33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694B-6584-4CCF-9E4D-F77EF9EFB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464F-8FB6-4E78-965D-E87ACF9128F8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0E4C-95C7-4F4A-8C02-8CEFD2882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44E2-1006-46C8-B055-31496D1E9DBD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A2DF-281C-4510-AC75-B39678CC8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3D0D-BF27-49C5-9CC7-AA6C6C779061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3B3D-5389-46F8-9D96-4A4D6E81D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441-61C1-4233-8E29-04FD365CF581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0255-7DF2-4794-B698-8AE7F9FE8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116C-6ABE-472D-856D-4D2470E4171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EB09-C8C9-49CC-8DE0-CA0EE5B5F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065C-6A82-4F4F-B15E-A515568E2CA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967C-D8C7-4340-8214-E8665953F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3643-F7F4-42B0-B108-CB1B389EFE2B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15C5-44D9-4EA7-ABEA-012C6AC44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62AD-6DCE-41F2-B080-7A2330C07C61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D939-1EB4-4002-B543-CDBA32716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EFF5-132F-404B-9635-98EFBA3695CC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58B3-025B-4D03-B402-27214D4AA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8BE2-4F48-490D-89AF-0F95A4379EFD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156A-F672-46F1-AEE6-19AF0633C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7E9B-D10E-4E97-94D5-E34584585EA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1FEC-C084-4E7D-87A9-45EC93437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17DF-8C66-4E97-8F88-180094FF2F0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F3A8-117F-426F-BB9F-6DC493485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830E-CB49-49D8-BFE3-ECE1A742D12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FB720-8FD9-4600-84A9-310DE30AB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0749A-8A13-4A1A-9A09-B6A7E83F719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5F28-93D0-47D7-888B-305DEBAFD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754E-6285-42D5-AD05-20B66C4B5C5A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B4FE-795B-4233-AD02-F9B3E5128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3886F-BD06-4CC6-A46F-2DDD6981BBF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3FE1B-E8CE-4A94-9D4A-8F995A17E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2242-36F2-4C9B-AB6D-400C9C5E9E2E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6AB5A-9A00-4077-9BC9-F51ABCC2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19D8-803A-4B91-901A-ACDB37225136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1A65-801C-477E-9A3B-4B82D7928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DECE-CACB-4EE2-81B7-8F63C7033F71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0C5A-6E04-40E0-A5F4-A2589E473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B0F1-2EEA-4B73-80F6-A59C5BE5ED36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8966-9039-49FC-B44F-62F99F629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F566-6436-42D1-BC0F-1AD69626C8A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0751-540B-4A1C-9C46-0F87147F7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5136-6CD6-4758-8A73-B011D1423FE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61EC-6245-47AF-865A-ACB55C8F8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A2A5-F099-466D-866B-134943CB7DB6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3472-4781-4E07-B6CB-1186B7F4F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9832-996E-4CF9-B590-D65DDCB6EA9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0F386-8987-4231-A51C-AA4061A4F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7282-A971-4971-A05E-4EE05561FFD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D32E5-B460-44C5-9CBD-509DDD177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27385-CB0B-4470-8A43-8228C7545F96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1923-7C70-4BE6-B0E9-078937545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29CB-B646-4765-BE24-EAEFF22BE4B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3C2B-E18F-406D-B7D2-ADA428977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40D7-4D6C-47C9-B61A-4E50CB89434C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C20F-C423-453C-A1AF-7B93B1509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C4AA-6151-452F-918C-AF7FC53A430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0C7E9-0C70-4237-992A-FFF24EDD4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D18C9-6EF0-4DC6-8604-1DC681BEDFA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229A-C5B0-44DD-9F9F-8993C6F14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2A56-003A-4CA9-BAB9-D75336706F3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54EBA-2973-466E-B3C1-3DF9E1E5F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1A8B7-767E-4F03-B426-3A088E9782A8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3626B-902D-4184-AC58-06147D82F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E0B3-6CFA-41EE-99C5-F750EC1A54A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AAF5-55CC-4C99-BB66-391A819D1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970A-4BB9-4E46-B825-33CCE07874EB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391CF-DA95-413C-9D34-1EC3DE196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CFD8-CFC7-4117-BA9A-6D2C12270035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71508-4026-454D-B9D5-0CD686C28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FD94-D211-40ED-A17B-71BE70D698FA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33A3-54C7-48A2-9E33-230FE678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354A30C-E82F-4D9A-9B5D-A7CC0EF8BDA0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87D515D-B490-40DC-9E35-525F07091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11D1C3-57BD-47A7-B72C-7E466B48F17D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B48CDCA-FA85-4663-A101-5D26D7662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5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09" r:id="rId9"/>
    <p:sldLayoutId id="2147483808" r:id="rId10"/>
    <p:sldLayoutId id="2147483807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2604E58-0DA5-4183-A8FC-FA188FB48F9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C334055-0A18-4FE9-958A-C61788C07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3AA283-2438-4F40-9D00-2B3D440FB6D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F3DB8E1-CAC9-4264-8181-0050FDBC4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3CF75D1-9CB7-4CF7-8525-2541EBA608C1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9764660-4096-49F8-B625-CD1D0D849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9" r:id="rId2"/>
    <p:sldLayoutId id="2147483848" r:id="rId3"/>
    <p:sldLayoutId id="2147483847" r:id="rId4"/>
    <p:sldLayoutId id="2147483846" r:id="rId5"/>
    <p:sldLayoutId id="2147483845" r:id="rId6"/>
    <p:sldLayoutId id="2147483844" r:id="rId7"/>
    <p:sldLayoutId id="2147483843" r:id="rId8"/>
    <p:sldLayoutId id="2147483842" r:id="rId9"/>
    <p:sldLayoutId id="2147483841" r:id="rId10"/>
    <p:sldLayoutId id="2147483840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1BC6B9E-A844-4D67-ABE1-15DD7B4EB06D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E25E3C0-2873-4DAF-BA8A-27199CD62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0" r:id="rId2"/>
    <p:sldLayoutId id="2147483859" r:id="rId3"/>
    <p:sldLayoutId id="2147483858" r:id="rId4"/>
    <p:sldLayoutId id="2147483857" r:id="rId5"/>
    <p:sldLayoutId id="2147483856" r:id="rId6"/>
    <p:sldLayoutId id="2147483855" r:id="rId7"/>
    <p:sldLayoutId id="2147483854" r:id="rId8"/>
    <p:sldLayoutId id="2147483853" r:id="rId9"/>
    <p:sldLayoutId id="2147483852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6356251-08DF-4DB9-BE4F-64B67D7D744A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970B3A4-780F-41F4-AD64-E477D6CCE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1" r:id="rId2"/>
    <p:sldLayoutId id="2147483870" r:id="rId3"/>
    <p:sldLayoutId id="2147483869" r:id="rId4"/>
    <p:sldLayoutId id="2147483868" r:id="rId5"/>
    <p:sldLayoutId id="2147483867" r:id="rId6"/>
    <p:sldLayoutId id="2147483866" r:id="rId7"/>
    <p:sldLayoutId id="2147483865" r:id="rId8"/>
    <p:sldLayoutId id="2147483864" r:id="rId9"/>
    <p:sldLayoutId id="2147483863" r:id="rId10"/>
    <p:sldLayoutId id="2147483862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F35813F-7886-4161-A022-28A400CE0C0A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01BDB8-8F9D-4D48-9B72-ABCCB3A42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2" r:id="rId2"/>
    <p:sldLayoutId id="2147483881" r:id="rId3"/>
    <p:sldLayoutId id="2147483880" r:id="rId4"/>
    <p:sldLayoutId id="2147483879" r:id="rId5"/>
    <p:sldLayoutId id="2147483878" r:id="rId6"/>
    <p:sldLayoutId id="2147483877" r:id="rId7"/>
    <p:sldLayoutId id="2147483876" r:id="rId8"/>
    <p:sldLayoutId id="2147483875" r:id="rId9"/>
    <p:sldLayoutId id="2147483874" r:id="rId10"/>
    <p:sldLayoutId id="2147483873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Прямоугольник 2"/>
          <p:cNvSpPr>
            <a:spLocks noChangeArrowheads="1"/>
          </p:cNvSpPr>
          <p:nvPr/>
        </p:nvSpPr>
        <p:spPr bwMode="auto">
          <a:xfrm>
            <a:off x="1258888" y="404813"/>
            <a:ext cx="73453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ИНФОРМАЦИЯ ОБ ИСПОЛНЕНИИ БЮДЖЕТА СУХОВСКОГО СЕЛЬСКОГО ПОСЕЛЕНИЯ В 2012 ГОДУ</a:t>
            </a:r>
          </a:p>
          <a:p>
            <a:pPr algn="ctr"/>
            <a:endParaRPr lang="ru-RU"/>
          </a:p>
          <a:p>
            <a:pPr algn="ctr"/>
            <a:r>
              <a:rPr lang="ru-RU"/>
              <a:t>1.НАРАЩИВАНИЕ НАЛОГОВОГО ПОТЕНЦИАЛА СУХОВСКОГО  СЕЛЬСКОГО ПОСЕЛЕНИЯ</a:t>
            </a:r>
          </a:p>
        </p:txBody>
      </p:sp>
      <p:sp>
        <p:nvSpPr>
          <p:cNvPr id="100355" name="Прямоугольник 4"/>
          <p:cNvSpPr>
            <a:spLocks noChangeArrowheads="1"/>
          </p:cNvSpPr>
          <p:nvPr/>
        </p:nvSpPr>
        <p:spPr bwMode="auto">
          <a:xfrm>
            <a:off x="323850" y="1844675"/>
            <a:ext cx="85693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	</a:t>
            </a:r>
            <a:r>
              <a:rPr lang="ru-RU" sz="2000">
                <a:latin typeface="Times New Roman" pitchFamily="18" charset="0"/>
              </a:rPr>
              <a:t>По итогам 2012 года обеспечена положительная динамика основных показателей   консолидированного бюджета   поселения относительно уровня 2011 года.</a:t>
            </a:r>
          </a:p>
          <a:p>
            <a:r>
              <a:rPr lang="ru-RU" sz="2000">
                <a:latin typeface="Times New Roman" pitchFamily="18" charset="0"/>
              </a:rPr>
              <a:t>	Исполнение консолидированного бюджета Суховского сельского поселения за 2012 год составило: по доходам – 6214,0 тыс. рублей и по расходам – 6071,6 тыс. рублей, что на 18,4 процента или на 965,5 тыс. рублей выше показателей 2011 года по доходам . Основные доходные источники консолидированного бюджета Суховского сельского поселения – собственные налоговые и неналоговые доходы, их объем составил 3240,4 тыс. рублей или 75,7 процента всех поступлений в бюджет Суховского сельского поселения. Прирост по сравнению с 2011 годом составил 1395,9 тыс. рублей . Просроченная задолженность по бюджетным и долговым обязательствам бюджета Суховского сельского поселения отсутствует. </a:t>
            </a:r>
          </a:p>
          <a:p>
            <a:r>
              <a:rPr lang="ru-RU" sz="2000">
                <a:latin typeface="Times New Roman" pitchFamily="18" charset="0"/>
              </a:rPr>
              <a:t>Муниципальный долг Суховского сельского поселения по состоянию на 01.01.2013 года отсутствует.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0" name="Прямоугольник 2"/>
          <p:cNvSpPr>
            <a:spLocks noChangeArrowheads="1"/>
          </p:cNvSpPr>
          <p:nvPr/>
        </p:nvSpPr>
        <p:spPr bwMode="auto">
          <a:xfrm>
            <a:off x="1908175" y="404813"/>
            <a:ext cx="49498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10.ДИНАМИКА РАСХОДОВ  НА БЛАГОУСТРОЙСТВО</a:t>
            </a:r>
          </a:p>
          <a:p>
            <a:endParaRPr lang="ru-RU"/>
          </a:p>
        </p:txBody>
      </p:sp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2119313" y="1547813"/>
          <a:ext cx="4905375" cy="3762375"/>
        </p:xfrm>
        <a:graphic>
          <a:graphicData uri="http://schemas.openxmlformats.org/presentationml/2006/ole">
            <p:oleObj spid="_x0000_s136198" name="Диаграмма" r:id="rId4" imgW="4905381" imgH="3762361" progId="Excel.Chart.8">
              <p:embed/>
            </p:oleObj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C:\Users\User\Desktop\Документы\2013\ДОКЛАД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Прямоугольник 4"/>
          <p:cNvSpPr>
            <a:spLocks noChangeArrowheads="1"/>
          </p:cNvSpPr>
          <p:nvPr/>
        </p:nvSpPr>
        <p:spPr bwMode="auto">
          <a:xfrm>
            <a:off x="2286000" y="115888"/>
            <a:ext cx="5310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2.СТРУКТУРА  ДОХОДОВ СУХОВСКОГО СЕЛЬСКОГО ПОСЕЛЕНИЯ В 2012 ГОДУ</a:t>
            </a:r>
          </a:p>
        </p:txBody>
      </p:sp>
      <p:graphicFrame>
        <p:nvGraphicFramePr>
          <p:cNvPr id="127460" name="Group 484"/>
          <p:cNvGraphicFramePr>
            <a:graphicFrameLocks noGrp="1"/>
          </p:cNvGraphicFramePr>
          <p:nvPr/>
        </p:nvGraphicFramePr>
        <p:xfrm>
          <a:off x="900113" y="765175"/>
          <a:ext cx="6865937" cy="6003925"/>
        </p:xfrm>
        <a:graphic>
          <a:graphicData uri="http://schemas.openxmlformats.org/drawingml/2006/table">
            <a:tbl>
              <a:tblPr/>
              <a:tblGrid>
                <a:gridCol w="3257550"/>
                <a:gridCol w="1138237"/>
                <a:gridCol w="1227138"/>
                <a:gridCol w="1243012"/>
              </a:tblGrid>
              <a:tr h="561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года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 исполнено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плана года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6607,5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собственные,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3095,7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3240,4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в т.ч. налоговые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2376,3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2489,8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неналоговые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719,4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безвозмездные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3069,8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2973,6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бюджетам субъектов Российской Федерации и муниципальных образований, в т.ч.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бюджетам субъектов Российской Федерации и муниципальных образований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0" name="Прямоугольник 2"/>
          <p:cNvSpPr>
            <a:spLocks noChangeArrowheads="1"/>
          </p:cNvSpPr>
          <p:nvPr/>
        </p:nvSpPr>
        <p:spPr bwMode="auto">
          <a:xfrm>
            <a:off x="2286000" y="188913"/>
            <a:ext cx="660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3.СТРУКТУРА НАЛОГОВЫХ И НЕНАЛОГОВЫХ ДОХОДОВ СУХОВСКОГО СЕЛЬСКОГО ПОСЕЛЕНИЯ В 2012 ГОДУ</a:t>
            </a:r>
          </a:p>
        </p:txBody>
      </p:sp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539750" y="1196975"/>
          <a:ext cx="3759200" cy="1825625"/>
        </p:xfrm>
        <a:graphic>
          <a:graphicData uri="http://schemas.openxmlformats.org/presentationml/2006/ole">
            <p:oleObj spid="_x0000_s128007" name="Диаграмма" r:id="rId4" imgW="3762516" imgH="1828981" progId="MSGraph.Chart.8">
              <p:embed/>
            </p:oleObj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1116013" y="2852738"/>
          <a:ext cx="6769100" cy="3914775"/>
        </p:xfrm>
        <a:graphic>
          <a:graphicData uri="http://schemas.openxmlformats.org/presentationml/2006/ole">
            <p:oleObj spid="_x0000_s128008" name="Диаграмма" r:id="rId5" imgW="5686465" imgH="2962204" progId="MSGraph.Chart.8">
              <p:embed/>
            </p:oleObj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1" name="Прямоугольник 3"/>
          <p:cNvSpPr>
            <a:spLocks noChangeArrowheads="1"/>
          </p:cNvSpPr>
          <p:nvPr/>
        </p:nvSpPr>
        <p:spPr bwMode="auto">
          <a:xfrm>
            <a:off x="2124075" y="188913"/>
            <a:ext cx="6911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4.СТРУКТУРА БЕЗВОЗМЕЗДНЫХ ПОСТУПЛЕНИЙ В БЮДЖЕТ СУХОВСКОГО СЕЛЬСКОГО ПОСЕЛЕНИЯ </a:t>
            </a:r>
          </a:p>
          <a:p>
            <a:pPr algn="ctr"/>
            <a:r>
              <a:rPr lang="ru-RU"/>
              <a:t>В 2012 ГОДУ</a:t>
            </a:r>
          </a:p>
        </p:txBody>
      </p:sp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1628775" y="1547813"/>
          <a:ext cx="5886450" cy="3762375"/>
        </p:xfrm>
        <a:graphic>
          <a:graphicData uri="http://schemas.openxmlformats.org/presentationml/2006/ole">
            <p:oleObj spid="_x0000_s129029" name="Диаграмма" r:id="rId4" imgW="5886529" imgH="3762361" progId="Excel.Chart.8">
              <p:embed/>
            </p:oleObj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Прямоугольник 2"/>
          <p:cNvSpPr>
            <a:spLocks noChangeArrowheads="1"/>
          </p:cNvSpPr>
          <p:nvPr/>
        </p:nvSpPr>
        <p:spPr bwMode="auto">
          <a:xfrm>
            <a:off x="2286000" y="260350"/>
            <a:ext cx="6173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5.ИСПОЛНЕНИЕ РАСХОДОВ БЮДЖЕТА СУХОВСКОГО СЕЛЬСКОГО ПОСЕЛЕНИЯ </a:t>
            </a:r>
          </a:p>
          <a:p>
            <a:pPr algn="ctr"/>
            <a:r>
              <a:rPr lang="ru-RU"/>
              <a:t>ЗА 2012 ГОД</a:t>
            </a:r>
          </a:p>
        </p:txBody>
      </p:sp>
      <p:sp>
        <p:nvSpPr>
          <p:cNvPr id="130051" name="Прямоугольник 3"/>
          <p:cNvSpPr>
            <a:spLocks noChangeArrowheads="1"/>
          </p:cNvSpPr>
          <p:nvPr/>
        </p:nvSpPr>
        <p:spPr bwMode="auto">
          <a:xfrm>
            <a:off x="2051050" y="1484313"/>
            <a:ext cx="65532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Исполнение консолидированного бюджета Суховского сельского поселения за 2012 год составило по расходам – 6071,6 тыс. рублей, что на 18,4 процента или на 965,5 тыс. рублей выше показателей 2011 года по доходам и на 11,3 процента или  на 618,3 тыс. рублей – по расходам </a:t>
            </a:r>
          </a:p>
          <a:p>
            <a:r>
              <a:rPr lang="ru-RU"/>
              <a:t>	В сфере расходов консолидированного бюджета Суховского сельского поселения приоритетом являлось обеспечение населения бюджетными услугами отраслей социальной сферы.</a:t>
            </a:r>
          </a:p>
          <a:p>
            <a:r>
              <a:rPr lang="ru-RU"/>
              <a:t>	На эти цели направлено 2095,9 тыс. рублей, что на 18,3 процента выше показателя 2011 года.  Расходы на  культуру составили 34,5 процента всех расходов консолидированного бюджета Суховского сельского поселения. 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Прямоугольник 2"/>
          <p:cNvSpPr>
            <a:spLocks noChangeArrowheads="1"/>
          </p:cNvSpPr>
          <p:nvPr/>
        </p:nvSpPr>
        <p:spPr bwMode="auto">
          <a:xfrm>
            <a:off x="2195513" y="333375"/>
            <a:ext cx="5761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6.СТРУКТУРА РАСХОДОВ  СУХОВСКОГО СЕЛЬСКОГО ПОСЕЛЕНИЯ ЗА 2012 ГОД</a:t>
            </a:r>
          </a:p>
        </p:txBody>
      </p:sp>
      <p:sp>
        <p:nvSpPr>
          <p:cNvPr id="131075" name="Rectangle 159"/>
          <p:cNvSpPr>
            <a:spLocks noChangeArrowheads="1"/>
          </p:cNvSpPr>
          <p:nvPr/>
        </p:nvSpPr>
        <p:spPr bwMode="auto">
          <a:xfrm>
            <a:off x="1250950" y="-125413"/>
            <a:ext cx="4124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1076" name="Rectangle 592"/>
          <p:cNvSpPr>
            <a:spLocks noChangeArrowheads="1"/>
          </p:cNvSpPr>
          <p:nvPr/>
        </p:nvSpPr>
        <p:spPr bwMode="auto">
          <a:xfrm>
            <a:off x="1250950" y="587375"/>
            <a:ext cx="4124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32050" name="Group 978"/>
          <p:cNvGraphicFramePr>
            <a:graphicFrameLocks noGrp="1"/>
          </p:cNvGraphicFramePr>
          <p:nvPr/>
        </p:nvGraphicFramePr>
        <p:xfrm>
          <a:off x="1763713" y="1052513"/>
          <a:ext cx="6129337" cy="5813425"/>
        </p:xfrm>
        <a:graphic>
          <a:graphicData uri="http://schemas.openxmlformats.org/drawingml/2006/table">
            <a:tbl>
              <a:tblPr/>
              <a:tblGrid>
                <a:gridCol w="3805237"/>
                <a:gridCol w="657225"/>
                <a:gridCol w="835025"/>
                <a:gridCol w="831850"/>
              </a:tblGrid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года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2826,5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2826.2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99,9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755,6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99,9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1822,2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1821.9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99,9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220,5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455,4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99,3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452,4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99,3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98.9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98.9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590,5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497.1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84,2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473,8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80,3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99,9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2095,9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2095.9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2095,9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2095.9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6168,3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6071.6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98,4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Прямоугольник 2"/>
          <p:cNvSpPr>
            <a:spLocks noChangeArrowheads="1"/>
          </p:cNvSpPr>
          <p:nvPr/>
        </p:nvSpPr>
        <p:spPr bwMode="auto">
          <a:xfrm>
            <a:off x="2286000" y="188913"/>
            <a:ext cx="660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7.СТРУКТУРА РАСХОДОВ СУХОВСКОГО СЕЛЬСКОГО ПОСЕЛЕНИЯ В 2012 ГОД</a:t>
            </a:r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2119313" y="1547813"/>
          <a:ext cx="4905375" cy="3762375"/>
        </p:xfrm>
        <a:graphic>
          <a:graphicData uri="http://schemas.openxmlformats.org/presentationml/2006/ole">
            <p:oleObj spid="_x0000_s132102" name="Диаграмма" r:id="rId4" imgW="4905381" imgH="3762361" progId="Excel.Chart.8">
              <p:embed/>
            </p:oleObj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7" name="Прямоугольник 2"/>
          <p:cNvSpPr>
            <a:spLocks noChangeArrowheads="1"/>
          </p:cNvSpPr>
          <p:nvPr/>
        </p:nvSpPr>
        <p:spPr bwMode="auto">
          <a:xfrm>
            <a:off x="2286000" y="115888"/>
            <a:ext cx="5886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8.ДИНАМИКА РАСХОДОВ БЮДЖЕТА  СУХОВСКОГО СЕЛЬСКОГО ПОСЕЛЕНИЯ  </a:t>
            </a:r>
          </a:p>
          <a:p>
            <a:pPr algn="ctr"/>
            <a:r>
              <a:rPr lang="ru-RU"/>
              <a:t>В 2012 ГОДУ</a:t>
            </a:r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2119313" y="1547813"/>
          <a:ext cx="4905375" cy="3762375"/>
        </p:xfrm>
        <a:graphic>
          <a:graphicData uri="http://schemas.openxmlformats.org/presentationml/2006/ole">
            <p:oleObj spid="_x0000_s133125" name="Диаграмма" r:id="rId4" imgW="4905381" imgH="3762361" progId="Excel.Chart.8">
              <p:embed/>
            </p:oleObj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1" name="Прямоугольник 2"/>
          <p:cNvSpPr>
            <a:spLocks noChangeArrowheads="1"/>
          </p:cNvSpPr>
          <p:nvPr/>
        </p:nvSpPr>
        <p:spPr bwMode="auto">
          <a:xfrm>
            <a:off x="2195513" y="0"/>
            <a:ext cx="554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9.ДИНАМИКА РАСХОДОВ БЮДЖЕТА НА РЕАЛИЗАЦИЮ ЦЕЛЕВЫХ ПРОГРАММ</a:t>
            </a: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2119313" y="1547813"/>
          <a:ext cx="4905375" cy="3762375"/>
        </p:xfrm>
        <a:graphic>
          <a:graphicData uri="http://schemas.openxmlformats.org/presentationml/2006/ole">
            <p:oleObj spid="_x0000_s134149" name="Диаграмма" r:id="rId4" imgW="4905381" imgH="3762361" progId="Excel.Chart.8">
              <p:embed/>
            </p:oleObj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3398</TotalTime>
  <Words>536</Words>
  <Application>Microsoft Office PowerPoint</Application>
  <PresentationFormat>Экран (4:3)</PresentationFormat>
  <Paragraphs>150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Calibri</vt:lpstr>
      <vt:lpstr>Times New Roman</vt:lpstr>
      <vt:lpstr>Arial CYR</vt:lpstr>
      <vt:lpstr>2_Тема Office</vt:lpstr>
      <vt:lpstr>4_Тема Office</vt:lpstr>
      <vt:lpstr>6_Тема Office</vt:lpstr>
      <vt:lpstr>7_Тема Office</vt:lpstr>
      <vt:lpstr>8_Тема Office</vt:lpstr>
      <vt:lpstr>9_Тема Office</vt:lpstr>
      <vt:lpstr>10_Тема Office</vt:lpstr>
      <vt:lpstr>Оформление по умолчанию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su</cp:lastModifiedBy>
  <cp:revision>262</cp:revision>
  <dcterms:created xsi:type="dcterms:W3CDTF">2010-10-04T00:48:36Z</dcterms:created>
  <dcterms:modified xsi:type="dcterms:W3CDTF">2013-10-22T06:11:56Z</dcterms:modified>
</cp:coreProperties>
</file>