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notesMasterIdLst>
    <p:notesMasterId r:id="rId10"/>
  </p:notesMasterIdLst>
  <p:sldIdLst>
    <p:sldId id="256" r:id="rId2"/>
    <p:sldId id="284" r:id="rId3"/>
    <p:sldId id="272" r:id="rId4"/>
    <p:sldId id="285" r:id="rId5"/>
    <p:sldId id="274" r:id="rId6"/>
    <p:sldId id="279" r:id="rId7"/>
    <p:sldId id="275" r:id="rId8"/>
    <p:sldId id="28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1839" autoAdjust="0"/>
  </p:normalViewPr>
  <p:slideViewPr>
    <p:cSldViewPr>
      <p:cViewPr varScale="1">
        <p:scale>
          <a:sx n="107" d="100"/>
          <a:sy n="107" d="100"/>
        </p:scale>
        <p:origin x="-1734" y="3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B061FDD-AE18-4E40-8B1E-9DC8E8C02476}" type="datetimeFigureOut">
              <a:rPr lang="ru-RU"/>
              <a:pPr>
                <a:defRPr/>
              </a:pPr>
              <a:t>29.12.2016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F3B2944-B2AB-40D6-BE25-9EC7487A43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379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A1E913-D36B-4DF1-9732-4DED9034A391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D8A938-7EDE-4F49-9C96-8AC32EF2C7E0}" type="datetimeFigureOut">
              <a:rPr lang="ru-RU" smtClean="0"/>
              <a:pPr>
                <a:defRPr/>
              </a:pPr>
              <a:t>29.12.2016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709A78EF-363C-4100-BF08-3B6D9CB118F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23BED9-7779-4702-82A6-3F0807B50AD9}" type="datetimeFigureOut">
              <a:rPr lang="ru-RU" smtClean="0"/>
              <a:pPr>
                <a:defRPr/>
              </a:pPr>
              <a:t>29.12.2016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546B6B-8165-4B83-A2D2-05EBFA116A5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F8BC45-D29E-4954-8E7F-8372037E2A03}" type="datetimeFigureOut">
              <a:rPr lang="ru-RU" smtClean="0"/>
              <a:pPr>
                <a:defRPr/>
              </a:pPr>
              <a:t>29.12.2016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19ECC2-3615-46CF-BF30-BCF62756C30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5E4B20-212B-4B80-BB61-C496C9DC6B39}" type="datetimeFigureOut">
              <a:rPr lang="ru-RU" smtClean="0"/>
              <a:pPr>
                <a:defRPr/>
              </a:pPr>
              <a:t>29.12.2016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D3CB7C5C-FCC3-484C-82A9-B961926EF9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E1B100-55DC-4C12-A727-C60CEBA981A8}" type="datetimeFigureOut">
              <a:rPr lang="ru-RU" smtClean="0"/>
              <a:pPr>
                <a:defRPr/>
              </a:pPr>
              <a:t>29.12.2016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A4C1DD-862A-4D98-9AE3-13F5F1A57E3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7ADB44-3F62-4343-96A9-A7D06BE5E512}" type="datetimeFigureOut">
              <a:rPr lang="ru-RU" smtClean="0"/>
              <a:pPr>
                <a:defRPr/>
              </a:pPr>
              <a:t>29.12.2016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2BCD55-29E3-4EB1-BC6E-25E8FE6C731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2E790C-4450-4713-9A48-48927C5F43F8}" type="datetimeFigureOut">
              <a:rPr lang="ru-RU" smtClean="0"/>
              <a:pPr>
                <a:defRPr/>
              </a:pPr>
              <a:t>29.12.2016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9E92396B-1856-4178-9AB1-D94FDBFB4A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75F272-0110-41D5-B547-96745DF01521}" type="datetimeFigureOut">
              <a:rPr lang="ru-RU" smtClean="0"/>
              <a:pPr>
                <a:defRPr/>
              </a:pPr>
              <a:t>29.12.2016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E1CE56-9B26-4B8F-9486-6828E209D8C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A991B1-D1D5-44D8-88CE-BBA5D91F0444}" type="datetimeFigureOut">
              <a:rPr lang="ru-RU" smtClean="0"/>
              <a:pPr>
                <a:defRPr/>
              </a:pPr>
              <a:t>29.12.2016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60E526-E721-4DF3-912B-ADF05F809F7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AF6304-84A1-4D1D-965D-6D47BCE34539}" type="datetimeFigureOut">
              <a:rPr lang="ru-RU" smtClean="0"/>
              <a:pPr>
                <a:defRPr/>
              </a:pPr>
              <a:t>29.12.2016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47413F-0A64-44AF-9D24-26658FCA18F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C14B97-804D-4561-AA86-8FC4897AB30A}" type="datetimeFigureOut">
              <a:rPr lang="ru-RU" smtClean="0"/>
              <a:pPr>
                <a:defRPr/>
              </a:pPr>
              <a:t>29.12.2016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AEAC0E-77E7-423E-B9A3-04EFCEC1650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C3BEBB40-CB4A-4DE9-AD16-33B28145AE9C}" type="datetimeFigureOut">
              <a:rPr lang="ru-RU" smtClean="0"/>
              <a:pPr>
                <a:defRPr/>
              </a:pPr>
              <a:t>29.12.2016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139BF69-C715-4708-A558-DC1ED5BD750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500034" y="571480"/>
            <a:ext cx="7643812" cy="4311650"/>
          </a:xfrm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3600" b="1" dirty="0" smtClean="0"/>
              <a:t>Проект Решения</a:t>
            </a:r>
            <a:endParaRPr lang="ru-RU" sz="3600" dirty="0"/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3600" b="1" dirty="0"/>
              <a:t>«О бюджете </a:t>
            </a:r>
            <a:r>
              <a:rPr lang="ru-RU" sz="3600" b="1" dirty="0" err="1">
                <a:latin typeface="Arial" charset="0"/>
              </a:rPr>
              <a:t>Суховского</a:t>
            </a:r>
            <a:r>
              <a:rPr lang="ru-RU" sz="3600" b="1" dirty="0">
                <a:latin typeface="Arial" charset="0"/>
              </a:rPr>
              <a:t> </a:t>
            </a:r>
            <a:r>
              <a:rPr lang="ru-RU" sz="3600" b="1" dirty="0"/>
              <a:t> </a:t>
            </a:r>
            <a:r>
              <a:rPr lang="ru-RU" sz="3600" b="1" dirty="0" smtClean="0"/>
              <a:t>сельского</a:t>
            </a: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3600" b="1" dirty="0" smtClean="0"/>
              <a:t> </a:t>
            </a:r>
            <a:r>
              <a:rPr lang="ru-RU" sz="3600" b="1" dirty="0"/>
              <a:t>поселения </a:t>
            </a:r>
            <a:r>
              <a:rPr lang="ru-RU" sz="3600" b="1" dirty="0">
                <a:latin typeface="Arial" charset="0"/>
              </a:rPr>
              <a:t>Тацинского</a:t>
            </a:r>
            <a:r>
              <a:rPr lang="ru-RU" sz="3600" b="1" dirty="0"/>
              <a:t> </a:t>
            </a:r>
            <a:r>
              <a:rPr lang="ru-RU" sz="3600" b="1" dirty="0" smtClean="0"/>
              <a:t>района </a:t>
            </a:r>
            <a:r>
              <a:rPr lang="ru-RU" sz="3600" b="1" dirty="0"/>
              <a:t>на </a:t>
            </a:r>
            <a:r>
              <a:rPr lang="ru-RU" sz="3600" b="1" dirty="0" smtClean="0"/>
              <a:t>2016 </a:t>
            </a:r>
            <a:r>
              <a:rPr lang="ru-RU" sz="3600" b="1" dirty="0" smtClean="0"/>
              <a:t>год и на плановый </a:t>
            </a:r>
            <a:r>
              <a:rPr lang="ru-RU" sz="3600" b="1" dirty="0" err="1" smtClean="0"/>
              <a:t>перио</a:t>
            </a:r>
            <a:r>
              <a:rPr lang="ru-RU" sz="3600" b="1" dirty="0" smtClean="0"/>
              <a:t> 2018-2019 годов» </a:t>
            </a:r>
            <a:endParaRPr lang="ru-RU" sz="3600" dirty="0"/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500" dirty="0"/>
          </a:p>
        </p:txBody>
      </p:sp>
      <p:sp>
        <p:nvSpPr>
          <p:cNvPr id="24578" name="AutoShape 2" descr="Картинки по запросу бюджет картинк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580" name="AutoShape 4" descr="Картинки по запросу бюджет картинк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4582" name="Picture 6" descr="http://cs627730.vk.me/v627730752/6eda/3oTosQSYrg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3071810"/>
            <a:ext cx="5753100" cy="349567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457200"/>
            <a:ext cx="8774270" cy="11144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smtClean="0"/>
              <a:t>Основные характеристики проекта </a:t>
            </a:r>
            <a:r>
              <a:rPr lang="ru-RU" sz="2200" dirty="0" smtClean="0"/>
              <a:t> </a:t>
            </a:r>
            <a:br>
              <a:rPr lang="ru-RU" sz="2200" dirty="0" smtClean="0"/>
            </a:br>
            <a:r>
              <a:rPr lang="ru-RU" sz="2200" dirty="0" smtClean="0"/>
              <a:t>бюджета </a:t>
            </a:r>
            <a:r>
              <a:rPr lang="ru-RU" sz="2200" dirty="0" err="1" smtClean="0"/>
              <a:t>Суховское</a:t>
            </a:r>
            <a:r>
              <a:rPr lang="ru-RU" sz="2200" dirty="0" smtClean="0"/>
              <a:t> сельское  поселение Тацинского  района Ростовской области 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на </a:t>
            </a:r>
            <a:r>
              <a:rPr lang="ru-RU" sz="2200" dirty="0" smtClean="0"/>
              <a:t>2017 год и плановый период 2018 и 2019 годов </a:t>
            </a:r>
            <a:br>
              <a:rPr lang="ru-RU" sz="2200" dirty="0" smtClean="0"/>
            </a:br>
            <a:r>
              <a:rPr lang="ru-RU" sz="2200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42910" y="1590672"/>
          <a:ext cx="7929618" cy="4552012"/>
        </p:xfrm>
        <a:graphic>
          <a:graphicData uri="http://schemas.openxmlformats.org/drawingml/2006/table">
            <a:tbl>
              <a:tblPr/>
              <a:tblGrid>
                <a:gridCol w="3485369"/>
                <a:gridCol w="1403983"/>
                <a:gridCol w="1460786"/>
                <a:gridCol w="1579480"/>
              </a:tblGrid>
              <a:tr h="768038">
                <a:tc>
                  <a:txBody>
                    <a:bodyPr/>
                    <a:lstStyle/>
                    <a:p>
                      <a:pPr marR="1143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Наименование показателей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Прогноз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на 2017 год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Прогноз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на 2018 год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Прогноз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на  2019 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9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1.Доходы – всего,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из них: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45820" algn="l"/>
                        </a:tabLst>
                      </a:pPr>
                      <a:r>
                        <a:rPr lang="ru-RU" sz="1200" b="1" dirty="0" smtClean="0">
                          <a:latin typeface="Times New Roman"/>
                          <a:ea typeface="Calibri"/>
                          <a:cs typeface="Times New Roman"/>
                        </a:rPr>
                        <a:t>4181,2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3714,2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3745,3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9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налоговые доходы и не налоговые доходы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411,7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3644,7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3675,8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4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безвозмездные поступления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69,5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69,5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69,5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4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2.Расходы – всего5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5031,2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3714,2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3745,3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4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из них: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4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на реализацию муниципальных целевых программ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1572,8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862,6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893,4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4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расходы на приоритетные направления: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4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благоустройство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188,0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4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коммунальное хозяйство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8,5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4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Культура и физическая культура 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1364.4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850,7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881,5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4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3. Дефицит (профицит)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Calibri"/>
                          <a:cs typeface="Times New Roman"/>
                        </a:rPr>
                        <a:t>850,0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2897"/>
          <p:cNvSpPr txBox="1">
            <a:spLocks noChangeArrowheads="1"/>
          </p:cNvSpPr>
          <p:nvPr/>
        </p:nvSpPr>
        <p:spPr bwMode="auto">
          <a:xfrm>
            <a:off x="7240588" y="1052513"/>
            <a:ext cx="15843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altLang="ru-RU" sz="1000">
                <a:latin typeface="Arial" charset="0"/>
              </a:rPr>
              <a:t>тыс.руб.</a:t>
            </a:r>
          </a:p>
        </p:txBody>
      </p:sp>
      <p:sp>
        <p:nvSpPr>
          <p:cNvPr id="30891" name="Rectangle 17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/>
              <a:t/>
            </a:r>
            <a:br>
              <a:rPr lang="ru-RU" sz="4000"/>
            </a:br>
            <a:endParaRPr lang="ru-RU" sz="4000"/>
          </a:p>
        </p:txBody>
      </p:sp>
      <p:sp>
        <p:nvSpPr>
          <p:cNvPr id="28825" name="Text Box 175"/>
          <p:cNvSpPr txBox="1">
            <a:spLocks noChangeArrowheads="1"/>
          </p:cNvSpPr>
          <p:nvPr/>
        </p:nvSpPr>
        <p:spPr bwMode="auto">
          <a:xfrm>
            <a:off x="971550" y="404813"/>
            <a:ext cx="76327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Основные доходные источники бюджета поселения </a:t>
            </a:r>
          </a:p>
          <a:p>
            <a:pPr algn="ctr">
              <a:spcBef>
                <a:spcPct val="50000"/>
              </a:spcBef>
            </a:pPr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14350" y="1345552"/>
          <a:ext cx="7929619" cy="4869532"/>
        </p:xfrm>
        <a:graphic>
          <a:graphicData uri="http://schemas.openxmlformats.org/drawingml/2006/table">
            <a:tbl>
              <a:tblPr/>
              <a:tblGrid>
                <a:gridCol w="1727574"/>
                <a:gridCol w="1150903"/>
                <a:gridCol w="1035570"/>
                <a:gridCol w="1036381"/>
                <a:gridCol w="1036381"/>
                <a:gridCol w="1036381"/>
                <a:gridCol w="906429"/>
              </a:tblGrid>
              <a:tr h="21192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Показатель</a:t>
                      </a:r>
                    </a:p>
                  </a:txBody>
                  <a:tcPr marL="59560" marR="59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2014 год</a:t>
                      </a:r>
                    </a:p>
                  </a:txBody>
                  <a:tcPr marL="59560" marR="59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2015 год</a:t>
                      </a:r>
                    </a:p>
                  </a:txBody>
                  <a:tcPr marL="59560" marR="59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2016 год (оценка)</a:t>
                      </a:r>
                    </a:p>
                  </a:txBody>
                  <a:tcPr marL="59560" marR="59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проект</a:t>
                      </a:r>
                    </a:p>
                  </a:txBody>
                  <a:tcPr marL="59560" marR="59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19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2017 год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2018 год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2019 год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9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Calibri"/>
                          <a:cs typeface="Times New Roman"/>
                        </a:rPr>
                        <a:t>Доходы, всего 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8785,9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8787,5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24080,4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5031,2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3714,2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3745,3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9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в том числе: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8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Налоговые и не налоговые доходы*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3959,1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3750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3954,8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4111,7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3644,7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3675,8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4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Безвозмездные поступления*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4826,8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5037,5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20125,6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919,9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69,5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69,5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02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latin typeface="Times New Roman"/>
                          <a:ea typeface="Calibri"/>
                          <a:cs typeface="Times New Roman"/>
                        </a:rPr>
                        <a:t>Темпы прироста доходов к предыдущему году, %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274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-79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-26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9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>
                          <a:latin typeface="Times New Roman"/>
                          <a:ea typeface="Calibri"/>
                          <a:cs typeface="Times New Roman"/>
                        </a:rPr>
                        <a:t>в том числе: 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8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>
                          <a:latin typeface="Times New Roman"/>
                          <a:ea typeface="Calibri"/>
                          <a:cs typeface="Times New Roman"/>
                        </a:rPr>
                        <a:t>Налоговые и не налоговые доходы 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-5</a:t>
                      </a:r>
                    </a:p>
                  </a:txBody>
                  <a:tcPr marL="59560" marR="59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-5</a:t>
                      </a:r>
                    </a:p>
                  </a:txBody>
                  <a:tcPr marL="59560" marR="59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59560" marR="59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59560" marR="59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-11</a:t>
                      </a:r>
                    </a:p>
                  </a:txBody>
                  <a:tcPr marL="59560" marR="59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59560" marR="59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4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>
                          <a:latin typeface="Times New Roman"/>
                          <a:ea typeface="Calibri"/>
                          <a:cs typeface="Times New Roman"/>
                        </a:rPr>
                        <a:t>Безвозмездные поступления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191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-95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-92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8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Calibri"/>
                          <a:cs typeface="Times New Roman"/>
                        </a:rPr>
                        <a:t>Доля в общем объеме доходов, %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9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в том числе: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8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Налоговые и не налоговые доходы 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83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98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98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4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Безвозмездные поступления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60" marR="595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61434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>Объемы поступлений основных </a:t>
            </a:r>
            <a:r>
              <a:rPr lang="ru-RU" sz="2000" dirty="0" smtClean="0"/>
              <a:t>доходов </a:t>
            </a:r>
            <a:r>
              <a:rPr lang="ru-RU" sz="2000" dirty="0" smtClean="0"/>
              <a:t>на 2017 год и плановый период 2018-2019 годы </a:t>
            </a:r>
            <a:endParaRPr lang="ru-RU" sz="2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1214420"/>
          <a:ext cx="8143932" cy="5072100"/>
        </p:xfrm>
        <a:graphic>
          <a:graphicData uri="http://schemas.openxmlformats.org/drawingml/2006/table">
            <a:tbl>
              <a:tblPr/>
              <a:tblGrid>
                <a:gridCol w="1894320"/>
                <a:gridCol w="1175954"/>
                <a:gridCol w="1176774"/>
                <a:gridCol w="1058685"/>
                <a:gridCol w="623239"/>
                <a:gridCol w="1022605"/>
                <a:gridCol w="1192355"/>
              </a:tblGrid>
              <a:tr h="101442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Наименование показателей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Оценка       2016 года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Прогноз на 2017 год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Отклонение прогноза 2017 года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 оценке 2016 года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Прогноз на 2018 год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Прогноз на 2019 год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1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сумме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62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Налоговые доходы всего, в том числе: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3954,8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4062,1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107,3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2,7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3644,7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3675,8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2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Налог на доходы физических лиц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320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-130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185,9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193,7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4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Единый сельскохозяйственный налог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680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611,1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-68,9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558,9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581,3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2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Налог на имущество физических лиц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132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136,4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4,4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81,1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1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Земельный налог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1928,8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3123,6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1194,8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161,9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2768,2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2768,2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1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Акциз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890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-890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-100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02" name="Text Box 2897"/>
          <p:cNvSpPr txBox="1">
            <a:spLocks noChangeArrowheads="1"/>
          </p:cNvSpPr>
          <p:nvPr/>
        </p:nvSpPr>
        <p:spPr bwMode="auto">
          <a:xfrm>
            <a:off x="7380288" y="1557338"/>
            <a:ext cx="15843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altLang="ru-RU" sz="1000">
                <a:latin typeface="Arial" charset="0"/>
              </a:rPr>
              <a:t>тыс.руб.</a:t>
            </a:r>
          </a:p>
        </p:txBody>
      </p:sp>
      <p:sp>
        <p:nvSpPr>
          <p:cNvPr id="29803" name="Text Box 155"/>
          <p:cNvSpPr txBox="1">
            <a:spLocks noChangeArrowheads="1"/>
          </p:cNvSpPr>
          <p:nvPr/>
        </p:nvSpPr>
        <p:spPr bwMode="auto">
          <a:xfrm>
            <a:off x="539750" y="333375"/>
            <a:ext cx="77041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Основные направления расходования средств бюджета поселения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7158" y="1071545"/>
          <a:ext cx="8429685" cy="4643469"/>
        </p:xfrm>
        <a:graphic>
          <a:graphicData uri="http://schemas.openxmlformats.org/drawingml/2006/table">
            <a:tbl>
              <a:tblPr/>
              <a:tblGrid>
                <a:gridCol w="1890389"/>
                <a:gridCol w="474887"/>
                <a:gridCol w="1063083"/>
                <a:gridCol w="825639"/>
                <a:gridCol w="827306"/>
                <a:gridCol w="827306"/>
                <a:gridCol w="949777"/>
                <a:gridCol w="949777"/>
                <a:gridCol w="621521"/>
              </a:tblGrid>
              <a:tr h="231019">
                <a:tc rowSpan="2">
                  <a:txBody>
                    <a:bodyPr/>
                    <a:lstStyle/>
                    <a:p>
                      <a:pPr marL="111760"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РАСХОДЫ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Раз-дел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Уточнен-ный план на 2016 год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11760"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2017 год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11760"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 2018 год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11760"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2019 год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930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сумма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% к 2016 году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сумма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% к 2017 году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сумма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% к 2018 году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671"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Calibri"/>
                          <a:cs typeface="Times New Roman"/>
                        </a:rPr>
                        <a:t>ВСЕГО РАСХОДОВ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00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Calibri"/>
                          <a:cs typeface="Times New Roman"/>
                        </a:rPr>
                        <a:t>30045,3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Calibri"/>
                          <a:cs typeface="Times New Roman"/>
                        </a:rPr>
                        <a:t>5031,2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-73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Calibri"/>
                          <a:cs typeface="Times New Roman"/>
                        </a:rPr>
                        <a:t>3714,2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-26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Calibri"/>
                          <a:cs typeface="Times New Roman"/>
                        </a:rPr>
                        <a:t>3745,3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342"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Общегосударственные вопросы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01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3640,6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3389,1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-7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2782,3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-18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2765,5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671"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Национальная оборона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02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69,9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69,3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-0,1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69,3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69,3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7014"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Национальная безопасность и правоохранительная деятельность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03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98,6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11,9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982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11,9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11,9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671"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Национальная экономика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04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1040,6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342"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Жилищно-коммунальное хозяйство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05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22650,4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196,5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-99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671"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Образование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07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6,0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671"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Культура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08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2538,6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1364,4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46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850,7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-38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881,5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342"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Обслуживание муниципального долга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0,7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928813" y="4714875"/>
            <a:ext cx="7215187" cy="862013"/>
          </a:xfrm>
        </p:spPr>
        <p:txBody>
          <a:bodyPr rtlCol="0" anchor="t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kumimoji="1" lang="ru-RU" sz="1700" b="1" cap="all" dirty="0">
                <a:ln w="12700">
                  <a:solidFill>
                    <a:schemeClr val="tx1">
                      <a:tint val="95000"/>
                    </a:schemeClr>
                  </a:solidFill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kumimoji="1" lang="ru-RU" sz="1700" b="1" cap="all" dirty="0">
                <a:ln w="12700">
                  <a:solidFill>
                    <a:schemeClr val="tx1">
                      <a:tint val="95000"/>
                    </a:schemeClr>
                  </a:solidFill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1" lang="ru-RU" sz="1700" b="1" cap="all" dirty="0">
                <a:ln w="12700">
                  <a:solidFill>
                    <a:schemeClr val="tx1">
                      <a:tint val="95000"/>
                    </a:schemeClr>
                  </a:solidFill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1" lang="ru-RU" sz="4000" b="1" cap="all" dirty="0">
              <a:ln w="12700">
                <a:solidFill>
                  <a:schemeClr val="tx1">
                    <a:tint val="95000"/>
                  </a:schemeClr>
                </a:solidFill>
              </a:ln>
              <a:gradFill>
                <a:gsLst>
                  <a:gs pos="0">
                    <a:schemeClr val="tx1">
                      <a:tint val="65000"/>
                    </a:schemeClr>
                  </a:gs>
                  <a:gs pos="49900">
                    <a:schemeClr val="tx1">
                      <a:tint val="95000"/>
                    </a:schemeClr>
                  </a:gs>
                  <a:gs pos="50000">
                    <a:schemeClr val="tx1"/>
                  </a:gs>
                  <a:gs pos="100000">
                    <a:schemeClr val="tx1">
                      <a:tint val="95000"/>
                    </a:schemeClr>
                  </a:gs>
                </a:gsLst>
                <a:lin ang="5400000" scaled="1"/>
              </a:gradFill>
              <a:effectLst/>
            </a:endParaRPr>
          </a:p>
        </p:txBody>
      </p:sp>
      <p:sp>
        <p:nvSpPr>
          <p:cNvPr id="34818" name="Текст 2"/>
          <p:cNvSpPr>
            <a:spLocks noGrp="1"/>
          </p:cNvSpPr>
          <p:nvPr>
            <p:ph type="body" idx="4294967295"/>
          </p:nvPr>
        </p:nvSpPr>
        <p:spPr>
          <a:xfrm>
            <a:off x="357159" y="1785926"/>
            <a:ext cx="8001055" cy="4595824"/>
          </a:xfrm>
        </p:spPr>
        <p:txBody>
          <a:bodyPr anchor="b"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Общий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объем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расходов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год определен в сумме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5031,2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тыс. рублей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	Расходы бюджета поселения определены исходя из установленных законодательством региональных полномочий по исполнению расходных обязательств в соответствии с целями и задачами, определенными Бюджетным посланием Президента Российской Федерации о бюджетной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политике на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2017 год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 с учетом основных направлений бюджетной и налоговой политики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Суховского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сельского поселения  на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2017год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	Решением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не предусмотрено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повышение денежного содержания муниципальных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служащих.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                 Расходы на оплату коммунальных услуг муниципальным учреждениями и органами местного самоуправления включены в решение о бюджете бюджета в пределах с лимитов потребления топливно-энергетических и иных коммунальных ресурсов.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5" name="Рисунок 4" descr="http://nizhyn.city/wp-content/uploads/2014/12/tn_203624_125171ef3ded-750x290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52"/>
            <a:ext cx="8643998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Прямоугольник 1"/>
          <p:cNvSpPr>
            <a:spLocks noChangeArrowheads="1"/>
          </p:cNvSpPr>
          <p:nvPr/>
        </p:nvSpPr>
        <p:spPr bwMode="auto">
          <a:xfrm>
            <a:off x="755650" y="714357"/>
            <a:ext cx="76327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На реализацию принятых муниципальных программ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Суховского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сельского поселения предусмотрено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2017году   1572,8 тыс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рублей.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4" y="1502850"/>
          <a:ext cx="8001056" cy="4712231"/>
        </p:xfrm>
        <a:graphic>
          <a:graphicData uri="http://schemas.openxmlformats.org/drawingml/2006/table">
            <a:tbl>
              <a:tblPr/>
              <a:tblGrid>
                <a:gridCol w="447751"/>
                <a:gridCol w="4253639"/>
                <a:gridCol w="1090143"/>
                <a:gridCol w="1199389"/>
                <a:gridCol w="1010134"/>
              </a:tblGrid>
              <a:tr h="7747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Наименование муниципальной программы Суховского поселения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2016 год (план)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2017 год (проект)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Темп роста,%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22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"Обеспечение общественного порядка и противодействие преступности". 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297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"Защита населения и территории от чрезвычайных ситуаций, обеспечение пожарной безопасности на водных объектах".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95,7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11,9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-88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35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"Развитие транспортной системы". 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1040,6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473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"Обеспечение качественными жилищно-коммунальными услугами населения  Суховского поселения"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22583,2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8,5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-100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24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"Благоустройство"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67,1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188,0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280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24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"Развитие культуры". 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2338,6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1364,4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-41,7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48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«Управление муниципальными финансами»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2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26128,2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1572,8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-94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35" marR="633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Прямоугольник 3"/>
          <p:cNvPicPr>
            <a:picLocks noChangeArrowheads="1"/>
          </p:cNvPicPr>
          <p:nvPr/>
        </p:nvPicPr>
        <p:blipFill>
          <a:blip r:embed="rId2">
            <a:clrChange>
              <a:clrFrom>
                <a:srgbClr val="FF3300"/>
              </a:clrFrom>
              <a:clrTo>
                <a:srgbClr val="FF33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650" y="1052513"/>
            <a:ext cx="7931150" cy="196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1146</TotalTime>
  <Words>607</Words>
  <Application>Microsoft Office PowerPoint</Application>
  <PresentationFormat>Экран (4:3)</PresentationFormat>
  <Paragraphs>320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Слайд 1</vt:lpstr>
      <vt:lpstr>Основные характеристики проекта   бюджета Суховское сельское  поселение Тацинского  района Ростовской области  на 2017 год и плановый период 2018 и 2019 годов    </vt:lpstr>
      <vt:lpstr> </vt:lpstr>
      <vt:lpstr>Объемы поступлений основных доходов на 2017 год и плановый период 2018-2019 годы </vt:lpstr>
      <vt:lpstr>Слайд 5</vt:lpstr>
      <vt:lpstr>   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User</cp:lastModifiedBy>
  <cp:revision>133</cp:revision>
  <cp:lastPrinted>2014-05-13T11:35:02Z</cp:lastPrinted>
  <dcterms:created xsi:type="dcterms:W3CDTF">2014-05-12T16:47:43Z</dcterms:created>
  <dcterms:modified xsi:type="dcterms:W3CDTF">2016-12-29T21:08:50Z</dcterms:modified>
</cp:coreProperties>
</file>