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Бюджет Суховского сельского поселения</a:t>
            </a:r>
          </a:p>
        </c:rich>
      </c:tx>
      <c:layout/>
      <c:overlay val="0"/>
      <c:spPr>
        <a:noFill/>
        <a:ln w="26875">
          <a:noFill/>
        </a:ln>
      </c:spPr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35684033379621E-2"/>
          <c:y val="0.10673635747454645"/>
          <c:w val="0.5987590486039307"/>
          <c:h val="0.8204768583450211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invertIfNegative val="0"/>
          <c:dLbls>
            <c:spPr>
              <a:noFill/>
              <a:ln w="2687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 - 5974,8 тыс. руб.</c:v>
                </c:pt>
                <c:pt idx="1">
                  <c:v>2020 год - 3963,5 тыс.руб.</c:v>
                </c:pt>
                <c:pt idx="2">
                  <c:v>2021 год - 3975,5 тыс.руб.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3662.1</c:v>
                </c:pt>
                <c:pt idx="1">
                  <c:v>3807</c:v>
                </c:pt>
                <c:pt idx="2">
                  <c:v>3889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 - 5974,8 тыс. руб.</c:v>
                </c:pt>
                <c:pt idx="1">
                  <c:v>2020 год - 3963,5 тыс.руб.</c:v>
                </c:pt>
                <c:pt idx="2">
                  <c:v>2021 год - 3975,5 тыс.руб.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2312.6999999999998</c:v>
                </c:pt>
                <c:pt idx="1">
                  <c:v>156.6</c:v>
                </c:pt>
                <c:pt idx="2">
                  <c:v>86.5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324088"/>
        <c:axId val="117324480"/>
        <c:axId val="95138520"/>
      </c:bar3DChart>
      <c:catAx>
        <c:axId val="117324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324480"/>
        <c:crosses val="autoZero"/>
        <c:auto val="1"/>
        <c:lblAlgn val="ctr"/>
        <c:lblOffset val="100"/>
        <c:noMultiLvlLbl val="0"/>
      </c:catAx>
      <c:valAx>
        <c:axId val="11732448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17324088"/>
        <c:crosses val="autoZero"/>
        <c:crossBetween val="between"/>
      </c:valAx>
      <c:serAx>
        <c:axId val="95138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17324480"/>
        <c:crosses val="autoZero"/>
      </c:serAx>
    </c:plotArea>
    <c:legend>
      <c:legendPos val="r"/>
      <c:layout>
        <c:manualLayout>
          <c:xMode val="edge"/>
          <c:yMode val="edge"/>
          <c:x val="0.70527404343330113"/>
          <c:y val="0.50771388499298542"/>
          <c:w val="0.23875217050468081"/>
          <c:h val="8.2797222462576814E-2"/>
        </c:manualLayout>
      </c:layout>
      <c:overlay val="0"/>
    </c:legend>
    <c:plotVisOnly val="1"/>
    <c:dispBlanksAs val="gap"/>
    <c:showDLblsOverMax val="0"/>
  </c:chart>
  <c:spPr>
    <a:solidFill>
      <a:sysClr val="window" lastClr="FFFFFF"/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906" b="1" i="0" u="none" strike="noStrike" baseline="0">
                <a:solidFill>
                  <a:srgbClr val="3366FF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СТРУКТУРА СОБСТВЕННЫХ ДОХОДОВ 
БЮДЖЕТА СУХОВСКОГО СЕЛЬСКОГО ПОСЕЛЕНИЯ 
В </a:t>
            </a:r>
            <a:r>
              <a:rPr lang="ru-RU" dirty="0" smtClean="0"/>
              <a:t>201</a:t>
            </a:r>
            <a:r>
              <a:rPr lang="en-US" dirty="0" smtClean="0"/>
              <a:t>9</a:t>
            </a:r>
            <a:r>
              <a:rPr lang="ru-RU" dirty="0" smtClean="0"/>
              <a:t> </a:t>
            </a:r>
            <a:r>
              <a:rPr lang="ru-RU" dirty="0"/>
              <a:t>ГОДУ (ТЫС.РУБЛЕЙ)</a:t>
            </a:r>
          </a:p>
        </c:rich>
      </c:tx>
      <c:layout>
        <c:manualLayout>
          <c:xMode val="edge"/>
          <c:yMode val="edge"/>
          <c:x val="0.10923977927238267"/>
          <c:y val="2.1623084151518097E-2"/>
        </c:manualLayout>
      </c:layout>
      <c:overlay val="0"/>
      <c:spPr>
        <a:noFill/>
        <a:ln w="26897">
          <a:noFill/>
        </a:ln>
      </c:sp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2161687170474784"/>
          <c:y val="0.63350125944584579"/>
          <c:w val="0.35325131810193239"/>
          <c:h val="0.316120906801008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Объём поступлени налоговых и неналоговых доходов бюджета Суховского сельского поселения на 2019 год</c:v>
                </c:pt>
              </c:strCache>
            </c:strRef>
          </c:tx>
          <c:spPr>
            <a:solidFill>
              <a:srgbClr val="9999FF"/>
            </a:solidFill>
            <a:ln w="13449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/>
          </c:dPt>
          <c:dPt>
            <c:idx val="1"/>
            <c:bubble3D val="0"/>
            <c:spPr/>
          </c:dPt>
          <c:dPt>
            <c:idx val="2"/>
            <c:bubble3D val="0"/>
            <c:spPr/>
          </c:dPt>
          <c:dPt>
            <c:idx val="3"/>
            <c:bubble3D val="0"/>
            <c:spPr/>
          </c:dPt>
          <c:dPt>
            <c:idx val="4"/>
            <c:bubble3D val="0"/>
            <c:spPr/>
          </c:dPt>
          <c:dPt>
            <c:idx val="5"/>
            <c:bubble3D val="0"/>
            <c:spPr/>
          </c:dPt>
          <c:dPt>
            <c:idx val="6"/>
            <c:bubble3D val="0"/>
            <c:spPr/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6897">
                <a:noFill/>
              </a:ln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 - 193,1</c:v>
                </c:pt>
                <c:pt idx="1">
                  <c:v>Единый сельскохозяйственный налог - 531</c:v>
                </c:pt>
                <c:pt idx="2">
                  <c:v>Налог наимущество физических лиц - 212,8</c:v>
                </c:pt>
                <c:pt idx="3">
                  <c:v>Земельный налог - 2686,6</c:v>
                </c:pt>
                <c:pt idx="4">
                  <c:v>Глсударственная пошлина - 4,4</c:v>
                </c:pt>
                <c:pt idx="5">
                  <c:v>Доходы от использования имущества, находящегося в государственной и муниципальной собственности - 26,6</c:v>
                </c:pt>
                <c:pt idx="6">
                  <c:v>Штрафы, санкции, возмещение ущерба - 7,6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193.1</c:v>
                </c:pt>
                <c:pt idx="1">
                  <c:v>531</c:v>
                </c:pt>
                <c:pt idx="2" formatCode="0.0">
                  <c:v>212.8</c:v>
                </c:pt>
                <c:pt idx="3">
                  <c:v>2686.6</c:v>
                </c:pt>
                <c:pt idx="4">
                  <c:v>4.4000000000000004</c:v>
                </c:pt>
                <c:pt idx="5">
                  <c:v>26.6</c:v>
                </c:pt>
                <c:pt idx="6">
                  <c:v>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6897">
          <a:noFill/>
        </a:ln>
      </c:spPr>
    </c:plotArea>
    <c:legend>
      <c:legendPos val="t"/>
      <c:layout>
        <c:manualLayout>
          <c:xMode val="edge"/>
          <c:yMode val="edge"/>
          <c:x val="0.12943129830125402"/>
          <c:y val="0.23405997861378439"/>
          <c:w val="0.73328924704724407"/>
          <c:h val="0.29457470593953544"/>
        </c:manualLayout>
      </c:layout>
      <c:overlay val="0"/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 w="26624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231136580706852"/>
          <c:y val="0.12539184952978058"/>
          <c:w val="0.61222540592168162"/>
          <c:h val="0.7476489028213186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 w="2662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 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0.00">
                  <c:v>2312.6999999999998</c:v>
                </c:pt>
                <c:pt idx="1">
                  <c:v>156.5</c:v>
                </c:pt>
                <c:pt idx="2" formatCode="General">
                  <c:v>86.5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17325656"/>
        <c:axId val="117326048"/>
        <c:axId val="95139792"/>
      </c:bar3DChart>
      <c:catAx>
        <c:axId val="117325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326048"/>
        <c:crosses val="autoZero"/>
        <c:auto val="1"/>
        <c:lblAlgn val="ctr"/>
        <c:lblOffset val="100"/>
        <c:noMultiLvlLbl val="0"/>
      </c:catAx>
      <c:valAx>
        <c:axId val="11732604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17325656"/>
        <c:crosses val="autoZero"/>
        <c:crossBetween val="between"/>
      </c:valAx>
      <c:serAx>
        <c:axId val="95139792"/>
        <c:scaling>
          <c:orientation val="minMax"/>
        </c:scaling>
        <c:delete val="0"/>
        <c:axPos val="b"/>
        <c:majorTickMark val="out"/>
        <c:minorTickMark val="none"/>
        <c:tickLblPos val="nextTo"/>
        <c:crossAx val="117326048"/>
        <c:crosses val="autoZero"/>
      </c:serAx>
      <c:spPr>
        <a:noFill/>
        <a:ln w="26624">
          <a:noFill/>
        </a:ln>
      </c:spPr>
    </c:plotArea>
    <c:legend>
      <c:legendPos val="r"/>
      <c:layout>
        <c:manualLayout>
          <c:xMode val="edge"/>
          <c:yMode val="edge"/>
          <c:x val="0.76981852913085014"/>
          <c:y val="0.52507836990595336"/>
          <c:w val="0.22075012183326284"/>
          <c:h val="4.6725874381981315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36921163567042"/>
          <c:y val="0.15136256791577107"/>
          <c:w val="0.57879656160458681"/>
          <c:h val="0.74921630094043856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Суховского сельского поселения</c:v>
                </c:pt>
              </c:strCache>
            </c:strRef>
          </c:tx>
          <c:invertIfNegative val="0"/>
          <c:dLbls>
            <c:spPr>
              <a:noFill/>
              <a:ln w="2687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5974.8</c:v>
                </c:pt>
                <c:pt idx="1">
                  <c:v>6130.4</c:v>
                </c:pt>
                <c:pt idx="2">
                  <c:v>6454.2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7326832"/>
        <c:axId val="117327224"/>
        <c:axId val="0"/>
      </c:bar3DChart>
      <c:catAx>
        <c:axId val="117326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7327224"/>
        <c:crosses val="autoZero"/>
        <c:auto val="1"/>
        <c:lblAlgn val="ctr"/>
        <c:lblOffset val="100"/>
        <c:noMultiLvlLbl val="0"/>
      </c:catAx>
      <c:valAx>
        <c:axId val="11732722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17326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798842769536063"/>
          <c:y val="0.50626959247648962"/>
          <c:w val="0.2920115723046402"/>
          <c:h val="4.615342875402443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580431177446421E-2"/>
          <c:y val="2.7063599458728011E-2"/>
          <c:w val="0.63764510779436345"/>
          <c:h val="0.9079837618403222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invertIfNegative val="0"/>
          <c:dLbls>
            <c:spPr>
              <a:noFill/>
              <a:ln w="2585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Расходы бюджета Суховского сельского поселения на 2019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3812.7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dLbls>
            <c:spPr>
              <a:noFill/>
              <a:ln w="2585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Расходы бюджета Суховского сельского поселения на 2019 год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83.3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invertIfNegative val="0"/>
          <c:dLbls>
            <c:spPr>
              <a:noFill/>
              <a:ln w="2585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Расходы бюджета Суховского сельского поселения на 2019 год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17.100000000000001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invertIfNegative val="0"/>
          <c:dLbls>
            <c:spPr>
              <a:noFill/>
              <a:ln w="2585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Расходы бюджета Суховского сельского поселения на 2019 год</c:v>
                </c:pt>
              </c:strCache>
            </c:strRef>
          </c:cat>
          <c:val>
            <c:numRef>
              <c:f>Лист1!$B$5</c:f>
              <c:numCache>
                <c:formatCode>General</c:formatCode>
                <c:ptCount val="1"/>
                <c:pt idx="0">
                  <c:v>153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invertIfNegative val="0"/>
          <c:dLbls>
            <c:spPr>
              <a:noFill/>
              <a:ln w="2585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Лист1!$B$1</c:f>
              <c:strCache>
                <c:ptCount val="1"/>
                <c:pt idx="0">
                  <c:v>Расходы бюджета Суховского сельского поселения на 2019 год</c:v>
                </c:pt>
              </c:strCache>
            </c:strRef>
          </c:cat>
          <c:val>
            <c:numRef>
              <c:f>Лист1!$B$6</c:f>
              <c:numCache>
                <c:formatCode>General</c:formatCode>
                <c:ptCount val="1"/>
                <c:pt idx="0">
                  <c:v>1780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rgbClr val="951A1B"/>
            </a:solidFill>
          </c:spPr>
          <c:invertIfNegative val="1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Лист1!$B$1</c:f>
              <c:strCache>
                <c:ptCount val="1"/>
                <c:pt idx="0">
                  <c:v>Расходы бюджета Суховского сельского поселения на 2019 год</c:v>
                </c:pt>
              </c:strCache>
            </c:strRef>
          </c:cat>
          <c:val>
            <c:numRef>
              <c:f>Лист1!$B$7</c:f>
              <c:numCache>
                <c:formatCode>General</c:formatCode>
                <c:ptCount val="1"/>
                <c:pt idx="0">
                  <c:v>128.69999999999999</c:v>
                </c:pt>
              </c:numCache>
            </c:numRef>
          </c:val>
          <c:shape val="coneToMax"/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8102896"/>
        <c:axId val="118103288"/>
        <c:axId val="0"/>
      </c:bar3DChart>
      <c:catAx>
        <c:axId val="11810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103288"/>
        <c:crosses val="autoZero"/>
        <c:auto val="1"/>
        <c:lblAlgn val="ctr"/>
        <c:lblOffset val="100"/>
        <c:noMultiLvlLbl val="0"/>
      </c:catAx>
      <c:valAx>
        <c:axId val="118103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102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05472636816112"/>
          <c:y val="0.24763193504736219"/>
          <c:w val="0.27839745577795288"/>
          <c:h val="0.5169107633410631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Суховского сельского поселения, формируемые в рамках муниципальных программ Суховского сельского поселения</c:v>
                </c:pt>
              </c:strCache>
            </c:strRef>
          </c:tx>
          <c:invertIfNegative val="0"/>
          <c:dLbls>
            <c:spPr>
              <a:noFill/>
              <a:ln w="2662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1950.1</c:v>
                </c:pt>
                <c:pt idx="1">
                  <c:v>2000.2</c:v>
                </c:pt>
                <c:pt idx="2">
                  <c:v>2029.2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 бюджета Суховского сельского поселения</c:v>
                </c:pt>
              </c:strCache>
            </c:strRef>
          </c:tx>
          <c:invertIfNegative val="0"/>
          <c:dLbls>
            <c:spPr>
              <a:noFill/>
              <a:ln w="26626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4024.7</c:v>
                </c:pt>
                <c:pt idx="1">
                  <c:v>4130.2</c:v>
                </c:pt>
                <c:pt idx="2">
                  <c:v>4425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104072"/>
        <c:axId val="118104464"/>
        <c:axId val="0"/>
      </c:bar3DChart>
      <c:catAx>
        <c:axId val="118104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cap="all" spc="0">
                <a:ln w="45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pPr>
            <a:endParaRPr lang="ru-RU"/>
          </a:p>
        </c:txPr>
        <c:crossAx val="118104464"/>
        <c:crosses val="autoZero"/>
        <c:auto val="1"/>
        <c:lblAlgn val="ctr"/>
        <c:lblOffset val="100"/>
        <c:noMultiLvlLbl val="0"/>
      </c:catAx>
      <c:valAx>
        <c:axId val="11810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104072"/>
        <c:crosses val="autoZero"/>
        <c:crossBetween val="between"/>
      </c:valAx>
      <c:spPr>
        <a:noFill/>
        <a:ln w="26626">
          <a:noFill/>
        </a:ln>
      </c:spPr>
    </c:plotArea>
    <c:legend>
      <c:legendPos val="r"/>
      <c:layout>
        <c:manualLayout>
          <c:xMode val="edge"/>
          <c:yMode val="edge"/>
          <c:x val="0.65202702702702764"/>
          <c:y val="0.36472346786248322"/>
          <c:w val="0.33311073089256316"/>
          <c:h val="0.26790756185062675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0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62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189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095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572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5401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221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499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53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05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99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49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45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44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19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17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B6515F9-0B61-4F65-9B82-1235F8F8EF34}" type="datetimeFigureOut">
              <a:rPr lang="ru-RU" smtClean="0"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3DD6842-5377-4CD5-9EC8-C7E5FE19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7067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680519"/>
            <a:ext cx="9144000" cy="18294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cap="all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cap="all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cap="all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Суховского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cap="all" dirty="0"/>
              <a:t> </a:t>
            </a:r>
            <a:r>
              <a:rPr lang="ru-RU" sz="5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 ДЛЯ ГРАЖДАН</a:t>
            </a:r>
            <a: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88258"/>
            <a:ext cx="9144000" cy="1369541"/>
          </a:xfrm>
        </p:spPr>
        <p:txBody>
          <a:bodyPr>
            <a:normAutofit fontScale="70000" lnSpcReduction="20000"/>
          </a:bodyPr>
          <a:lstStyle/>
          <a:p>
            <a:endParaRPr lang="ru-RU" b="1" i="1" cap="all" dirty="0" smtClean="0"/>
          </a:p>
          <a:p>
            <a:pPr algn="ctr"/>
            <a:r>
              <a:rPr lang="ru-RU" b="1" i="1" cap="all" dirty="0" smtClean="0"/>
              <a:t>Решение Собрания депутатов Суховского сельского поселения № </a:t>
            </a:r>
            <a:r>
              <a:rPr lang="ru-RU" b="1" i="1" cap="all" dirty="0" smtClean="0"/>
              <a:t>95 </a:t>
            </a:r>
            <a:r>
              <a:rPr lang="ru-RU" b="1" i="1" cap="all" dirty="0" smtClean="0"/>
              <a:t>от  </a:t>
            </a:r>
            <a:r>
              <a:rPr lang="ru-RU" b="1" i="1" cap="all" dirty="0" smtClean="0"/>
              <a:t>27.12.2018 </a:t>
            </a:r>
            <a:r>
              <a:rPr lang="ru-RU" b="1" i="1" cap="all" dirty="0" smtClean="0"/>
              <a:t>г. «О бюджете СУХОВСКОГО сельского поселения Тацинского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cap="all" dirty="0" smtClean="0"/>
              <a:t>района на </a:t>
            </a:r>
            <a:r>
              <a:rPr lang="ru-RU" b="1" i="1" cap="all" dirty="0" smtClean="0"/>
              <a:t>2019 </a:t>
            </a:r>
            <a:r>
              <a:rPr lang="ru-RU" b="1" i="1" cap="all" dirty="0" smtClean="0"/>
              <a:t>год и на плановый период </a:t>
            </a:r>
            <a:r>
              <a:rPr lang="ru-RU" b="1" i="1" cap="all" dirty="0" smtClean="0"/>
              <a:t>2020 </a:t>
            </a:r>
            <a:r>
              <a:rPr lang="ru-RU" b="1" i="1" cap="all" dirty="0" smtClean="0"/>
              <a:t>и </a:t>
            </a:r>
            <a:r>
              <a:rPr lang="ru-RU" b="1" i="1" cap="all" dirty="0" smtClean="0"/>
              <a:t>2021 </a:t>
            </a:r>
            <a:r>
              <a:rPr lang="ru-RU" b="1" i="1" cap="all" dirty="0" smtClean="0"/>
              <a:t>годы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530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308009"/>
            <a:ext cx="11039359" cy="1535850"/>
          </a:xfrm>
        </p:spPr>
        <p:txBody>
          <a:bodyPr>
            <a:noAutofit/>
          </a:bodyPr>
          <a:lstStyle/>
          <a:p>
            <a:pPr algn="ctr"/>
            <a:r>
              <a:rPr lang="ru-RU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муниципальных программ в общем объеме расходов, запланированных на реализацию муниципальных программ СУХОВСКОГО сельского поселения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0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 noChangeArrowheads="1"/>
          </p:cNvSpPr>
          <p:nvPr>
            <p:ph idx="1"/>
          </p:nvPr>
        </p:nvSpPr>
        <p:spPr bwMode="auto">
          <a:xfrm>
            <a:off x="1319212" y="1843859"/>
            <a:ext cx="9553575" cy="12292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9B5E8"/>
              </a:gs>
              <a:gs pos="35001">
                <a:srgbClr val="D9CBEE"/>
              </a:gs>
              <a:gs pos="100000">
                <a:srgbClr val="F0EAF9"/>
              </a:gs>
            </a:gsLst>
            <a:lin ang="16200000" scaled="1"/>
          </a:gradFill>
          <a:ln w="9525">
            <a:solidFill>
              <a:srgbClr val="795D9B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«Развитие культуры »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29,8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1295400" y="3101378"/>
            <a:ext cx="9553575" cy="85121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C4542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«Обеспечение качественными жилищно-коммунальными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услугами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0,1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%»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 flipV="1">
            <a:off x="1295400" y="3924297"/>
            <a:ext cx="9601200" cy="109254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R="104775"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«Защита населения и территории от чрезвычайных ситуаций, обеспечение пожарной безопасности и безопасности людей на водных объектах»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04775"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0,1 %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319212" y="4975654"/>
            <a:ext cx="9601200" cy="100501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R="104775"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«Благоустройство» 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2,4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9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9361" y="165588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1800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Суховского</a:t>
            </a:r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поселения,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формируемые в рамках муниципальных программ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СУХОВСКОГО сельского поселения, и непрограммные </a:t>
            </a:r>
            <a:r>
              <a:rPr lang="ru-RU" sz="1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br>
              <a:rPr lang="ru-RU" sz="1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632844"/>
              </p:ext>
            </p:extLst>
          </p:nvPr>
        </p:nvGraphicFramePr>
        <p:xfrm>
          <a:off x="827773" y="2071838"/>
          <a:ext cx="10530037" cy="3614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63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2991" y="444722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МУНИЦИПАЛЬНОГО ДОЛГА СУХОВСКОГО СЕЛЬСКОГО ПОСЕЛЕНИЯ 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AutoShape 38"/>
          <p:cNvSpPr>
            <a:spLocks noGrp="1" noChangeArrowheads="1"/>
          </p:cNvSpPr>
          <p:nvPr>
            <p:ph idx="1"/>
          </p:nvPr>
        </p:nvSpPr>
        <p:spPr bwMode="auto">
          <a:xfrm>
            <a:off x="764059" y="1597794"/>
            <a:ext cx="10735963" cy="1194935"/>
          </a:xfrm>
          <a:prstGeom prst="roundRect">
            <a:avLst>
              <a:gd name="adj" fmla="val 16667"/>
            </a:avLst>
          </a:prstGeom>
          <a:solidFill>
            <a:schemeClr val="accent2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2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ПЛАНОВЫЙ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МУНИЦИПАЛЬНОГО ДОЛГА СУХОВСКОГО СЕЛЬСКОГО ПОСЕЛЕНИЯ 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01.01.20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-  0,0 ТЫС. РУБЛЕЙ.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utoShape 39"/>
          <p:cNvSpPr>
            <a:spLocks noChangeArrowheads="1"/>
          </p:cNvSpPr>
          <p:nvPr/>
        </p:nvSpPr>
        <p:spPr bwMode="auto">
          <a:xfrm>
            <a:off x="764059" y="2792729"/>
            <a:ext cx="10735963" cy="1577139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2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rgbClr val="8DB3E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ПЛАНОВЫЙ УРОВЕНЬ МУНИЦИПАЛЬНОГО ДОЛГА СУХОВСКОГО СЕЛЬСКОГО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ПОСЕЛЕНИЯ</a:t>
            </a:r>
          </a:p>
          <a:p>
            <a:pPr algn="ctr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01.01.202</a:t>
            </a:r>
            <a:r>
              <a:rPr lang="en-US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 -  0,0 ТЫС. РУБЛЕЙ.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AutoShape 40"/>
          <p:cNvSpPr>
            <a:spLocks noChangeArrowheads="1"/>
          </p:cNvSpPr>
          <p:nvPr/>
        </p:nvSpPr>
        <p:spPr bwMode="auto">
          <a:xfrm flipV="1">
            <a:off x="764059" y="4369869"/>
            <a:ext cx="10810104" cy="1491916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2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ПЛАНОВЫЙ УРОВЕНЬ МУНИЦИПАЛЬНОГО ДОЛГА СУХОВСКОГО СЕЛЬСКОГО ПОСЕЛЕНИЯ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01.01.202</a:t>
            </a:r>
            <a:r>
              <a:rPr lang="en-US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 -  0,0 ТЫС. РУБЛЕЙ.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2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856735" y="148281"/>
            <a:ext cx="5140402" cy="2545492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направления бюджетной и налоговой политики Суховского сельского поселения на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годы (Постановление Администрации Суховского сельского поселения от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31.10.2018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131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6334898" y="181233"/>
            <a:ext cx="5023364" cy="248782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Муниципальные программы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Суховского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>
            <a:spLocks noChangeArrowheads="1"/>
          </p:cNvSpPr>
          <p:nvPr/>
        </p:nvSpPr>
        <p:spPr bwMode="auto">
          <a:xfrm>
            <a:off x="741405" y="3212757"/>
            <a:ext cx="10616857" cy="1716919"/>
          </a:xfrm>
          <a:prstGeom prst="ellipse">
            <a:avLst/>
          </a:prstGeom>
          <a:gradFill rotWithShape="1">
            <a:gsLst>
              <a:gs pos="0">
                <a:srgbClr val="0070C0"/>
              </a:gs>
              <a:gs pos="100000">
                <a:srgbClr val="D9D9D9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 формирования бюджета Суховского сельского поселения на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и 2021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годов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 flipV="1">
            <a:off x="609600" y="5766486"/>
            <a:ext cx="10280821" cy="716686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 социально-экономического развития Суховского сельского поселения на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годы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591698" y="2737884"/>
            <a:ext cx="683740" cy="417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8213124" y="2790233"/>
            <a:ext cx="633456" cy="422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807676" y="5051519"/>
            <a:ext cx="24713" cy="593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477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008" y="-469678"/>
            <a:ext cx="10953550" cy="212522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Бюджет Суховского сельского поселения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на </a:t>
            </a:r>
            <a:r>
              <a:rPr lang="ru-RU" sz="2400" b="1" dirty="0" smtClean="0"/>
              <a:t>2019 </a:t>
            </a:r>
            <a:r>
              <a:rPr lang="ru-RU" sz="2400" b="1" dirty="0" smtClean="0"/>
              <a:t>год и на плановый период </a:t>
            </a:r>
            <a:r>
              <a:rPr lang="ru-RU" sz="2400" b="1" dirty="0" smtClean="0"/>
              <a:t>2020 </a:t>
            </a:r>
            <a:r>
              <a:rPr lang="ru-RU" sz="2400" b="1" dirty="0" smtClean="0"/>
              <a:t>и </a:t>
            </a:r>
            <a:r>
              <a:rPr lang="ru-RU" sz="2400" b="1" dirty="0" smtClean="0"/>
              <a:t>2021 </a:t>
            </a:r>
            <a:r>
              <a:rPr lang="ru-RU" sz="2400" b="1" dirty="0" smtClean="0"/>
              <a:t>годов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направлен на решение следующих ключевых задач: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хема 689"/>
          <p:cNvPicPr>
            <a:picLocks noGrp="1"/>
          </p:cNvPicPr>
          <p:nvPr>
            <p:ph idx="1"/>
          </p:nvPr>
        </p:nvPicPr>
        <p:blipFill>
          <a:blip r:embed="rId2"/>
          <a:srcRect t="-4535" b="-4753"/>
          <a:stretch>
            <a:fillRect/>
          </a:stretch>
        </p:blipFill>
        <p:spPr bwMode="auto">
          <a:xfrm>
            <a:off x="1216252" y="1514461"/>
            <a:ext cx="9242854" cy="41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647569" y="5482963"/>
            <a:ext cx="90863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Приоритетом бюджетной политики является </a:t>
            </a:r>
            <a:r>
              <a:rPr lang="ru-RU" b="1" i="1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обеспечение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устойчивости бюджета 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Суховского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сельского поселения и </a:t>
            </a:r>
            <a:r>
              <a:rPr lang="ru-RU" b="1" i="1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безусловное исполнение принятых обязательств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, повышение эффективности и результативности бюджетных расходов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54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4211" y="163630"/>
            <a:ext cx="10250087" cy="1882553"/>
          </a:xfrm>
        </p:spPr>
        <p:txBody>
          <a:bodyPr>
            <a:noAutofit/>
          </a:bodyPr>
          <a:lstStyle/>
          <a:p>
            <a:pPr algn="ctr"/>
            <a:r>
              <a:rPr lang="ru-RU" sz="2400" b="1" cap="al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бюджета СУХОВСКОГО сельского поселения на 2019 год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al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(тыс.рублей)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890270" y="1691005"/>
            <a:ext cx="4333875" cy="748030"/>
          </a:xfrm>
          <a:prstGeom prst="rect">
            <a:avLst/>
          </a:prstGeom>
          <a:gradFill rotWithShape="1">
            <a:gsLst>
              <a:gs pos="0">
                <a:srgbClr val="CB6C1D"/>
              </a:gs>
              <a:gs pos="80000">
                <a:srgbClr val="FF8F2A"/>
              </a:gs>
              <a:gs pos="100000">
                <a:srgbClr val="FF8F26"/>
              </a:gs>
            </a:gsLst>
            <a:lin ang="16200000"/>
          </a:gra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5974,8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184264" y="1709264"/>
            <a:ext cx="4191000" cy="748030"/>
          </a:xfrm>
          <a:prstGeom prst="rect">
            <a:avLst/>
          </a:prstGeom>
          <a:gradFill rotWithShape="1">
            <a:gsLst>
              <a:gs pos="0">
                <a:srgbClr val="2787A0"/>
              </a:gs>
              <a:gs pos="80000">
                <a:srgbClr val="36B1D2"/>
              </a:gs>
              <a:gs pos="100000">
                <a:srgbClr val="34B3D6"/>
              </a:gs>
            </a:gsLst>
            <a:lin ang="16200000"/>
          </a:gra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5974,8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890905" y="2439035"/>
            <a:ext cx="4333240" cy="458470"/>
          </a:xfrm>
          <a:prstGeom prst="rect">
            <a:avLst/>
          </a:prstGeom>
          <a:gradFill rotWithShape="1">
            <a:gsLst>
              <a:gs pos="0">
                <a:srgbClr val="5D417E"/>
              </a:gs>
              <a:gs pos="80000">
                <a:srgbClr val="7B58A6"/>
              </a:gs>
              <a:gs pos="100000">
                <a:srgbClr val="7B57A8"/>
              </a:gs>
            </a:gsLst>
            <a:lin ang="16200000"/>
          </a:gra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 на доходы физических лиц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193,1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172200" y="2455700"/>
            <a:ext cx="4190365" cy="863600"/>
          </a:xfrm>
          <a:prstGeom prst="rect">
            <a:avLst/>
          </a:prstGeom>
          <a:gradFill rotWithShape="1">
            <a:gsLst>
              <a:gs pos="0">
                <a:srgbClr val="769535"/>
              </a:gs>
              <a:gs pos="80000">
                <a:srgbClr val="9BC348"/>
              </a:gs>
              <a:gs pos="100000">
                <a:srgbClr val="9CC746"/>
              </a:gs>
            </a:gsLst>
            <a:lin ang="16200000"/>
          </a:gra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Общегосударственные расходы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-3812,7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890905" y="2897505"/>
            <a:ext cx="4333240" cy="546100"/>
          </a:xfrm>
          <a:prstGeom prst="rect">
            <a:avLst/>
          </a:prstGeom>
          <a:gradFill rotWithShape="1">
            <a:gsLst>
              <a:gs pos="0">
                <a:srgbClr val="9B2D2A"/>
              </a:gs>
              <a:gs pos="80000">
                <a:srgbClr val="CB3D3A"/>
              </a:gs>
              <a:gs pos="100000">
                <a:srgbClr val="CE3B37"/>
              </a:gs>
            </a:gsLst>
            <a:lin ang="16200000"/>
          </a:gra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Налоги на совокупный доход  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531,0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184264" y="3300413"/>
            <a:ext cx="4191000" cy="554896"/>
          </a:xfrm>
          <a:prstGeom prst="rect">
            <a:avLst/>
          </a:prstGeom>
          <a:gradFill rotWithShape="1">
            <a:gsLst>
              <a:gs pos="0">
                <a:srgbClr val="2C5D98"/>
              </a:gs>
              <a:gs pos="80000">
                <a:srgbClr val="3C7BC7"/>
              </a:gs>
              <a:gs pos="100000">
                <a:srgbClr val="3A7CCB"/>
              </a:gs>
            </a:gsLst>
            <a:lin ang="16200000"/>
          </a:gra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Национальная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оборона-83,3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890905" y="3443605"/>
            <a:ext cx="4333240" cy="731520"/>
          </a:xfrm>
          <a:prstGeom prst="rect">
            <a:avLst/>
          </a:prstGeo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>
            <a:solidFill>
              <a:srgbClr val="F68C36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 на имущество 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физических лиц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212,8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6209664" y="3855309"/>
            <a:ext cx="4177664" cy="759925"/>
          </a:xfrm>
          <a:custGeom>
            <a:avLst/>
            <a:gdLst>
              <a:gd name="connsiteX0" fmla="*/ 0 w 4190365"/>
              <a:gd name="connsiteY0" fmla="*/ 0 h 1038225"/>
              <a:gd name="connsiteX1" fmla="*/ 4190365 w 4190365"/>
              <a:gd name="connsiteY1" fmla="*/ 0 h 1038225"/>
              <a:gd name="connsiteX2" fmla="*/ 4190365 w 4190365"/>
              <a:gd name="connsiteY2" fmla="*/ 1038225 h 1038225"/>
              <a:gd name="connsiteX3" fmla="*/ 0 w 4190365"/>
              <a:gd name="connsiteY3" fmla="*/ 1038225 h 1038225"/>
              <a:gd name="connsiteX4" fmla="*/ 0 w 4190365"/>
              <a:gd name="connsiteY4" fmla="*/ 0 h 1038225"/>
              <a:gd name="connsiteX0" fmla="*/ 0 w 4190365"/>
              <a:gd name="connsiteY0" fmla="*/ 0 h 1038225"/>
              <a:gd name="connsiteX1" fmla="*/ 4190365 w 4190365"/>
              <a:gd name="connsiteY1" fmla="*/ 0 h 1038225"/>
              <a:gd name="connsiteX2" fmla="*/ 4190365 w 4190365"/>
              <a:gd name="connsiteY2" fmla="*/ 1038225 h 1038225"/>
              <a:gd name="connsiteX3" fmla="*/ 2276047 w 4190365"/>
              <a:gd name="connsiteY3" fmla="*/ 861490 h 1038225"/>
              <a:gd name="connsiteX4" fmla="*/ 0 w 4190365"/>
              <a:gd name="connsiteY4" fmla="*/ 1038225 h 1038225"/>
              <a:gd name="connsiteX5" fmla="*/ 0 w 4190365"/>
              <a:gd name="connsiteY5" fmla="*/ 0 h 1038225"/>
              <a:gd name="connsiteX0" fmla="*/ 8238 w 4198603"/>
              <a:gd name="connsiteY0" fmla="*/ 0 h 1038225"/>
              <a:gd name="connsiteX1" fmla="*/ 4198603 w 4198603"/>
              <a:gd name="connsiteY1" fmla="*/ 0 h 1038225"/>
              <a:gd name="connsiteX2" fmla="*/ 4198603 w 4198603"/>
              <a:gd name="connsiteY2" fmla="*/ 1038225 h 1038225"/>
              <a:gd name="connsiteX3" fmla="*/ 2284285 w 4198603"/>
              <a:gd name="connsiteY3" fmla="*/ 861490 h 1038225"/>
              <a:gd name="connsiteX4" fmla="*/ 0 w 4198603"/>
              <a:gd name="connsiteY4" fmla="*/ 881706 h 1038225"/>
              <a:gd name="connsiteX5" fmla="*/ 8238 w 4198603"/>
              <a:gd name="connsiteY5" fmla="*/ 0 h 1038225"/>
              <a:gd name="connsiteX0" fmla="*/ 8238 w 4198603"/>
              <a:gd name="connsiteY0" fmla="*/ 0 h 881706"/>
              <a:gd name="connsiteX1" fmla="*/ 4198603 w 4198603"/>
              <a:gd name="connsiteY1" fmla="*/ 0 h 881706"/>
              <a:gd name="connsiteX2" fmla="*/ 4198603 w 4198603"/>
              <a:gd name="connsiteY2" fmla="*/ 865231 h 881706"/>
              <a:gd name="connsiteX3" fmla="*/ 2284285 w 4198603"/>
              <a:gd name="connsiteY3" fmla="*/ 861490 h 881706"/>
              <a:gd name="connsiteX4" fmla="*/ 0 w 4198603"/>
              <a:gd name="connsiteY4" fmla="*/ 881706 h 881706"/>
              <a:gd name="connsiteX5" fmla="*/ 8238 w 4198603"/>
              <a:gd name="connsiteY5" fmla="*/ 0 h 881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98603" h="881706">
                <a:moveTo>
                  <a:pt x="8238" y="0"/>
                </a:moveTo>
                <a:lnTo>
                  <a:pt x="4198603" y="0"/>
                </a:lnTo>
                <a:lnTo>
                  <a:pt x="4198603" y="865231"/>
                </a:lnTo>
                <a:lnTo>
                  <a:pt x="2284285" y="861490"/>
                </a:lnTo>
                <a:lnTo>
                  <a:pt x="0" y="881706"/>
                </a:lnTo>
                <a:lnTo>
                  <a:pt x="8238" y="0"/>
                </a:lnTo>
                <a:close/>
              </a:path>
            </a:pathLst>
          </a:custGeom>
          <a:gradFill rotWithShape="1">
            <a:gsLst>
              <a:gs pos="0">
                <a:srgbClr val="9EEAFF"/>
              </a:gs>
              <a:gs pos="35001">
                <a:srgbClr val="BBEFFF"/>
              </a:gs>
              <a:gs pos="100000">
                <a:srgbClr val="E4F9FF"/>
              </a:gs>
            </a:gsLst>
            <a:lin ang="16200000" scaled="1"/>
          </a:gradFill>
          <a:ln w="9525">
            <a:solidFill>
              <a:srgbClr val="40A7C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Национальная безопасность и правоохранительная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деятельность-17,1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890905" y="4175125"/>
            <a:ext cx="4333240" cy="534670"/>
          </a:xfrm>
          <a:prstGeom prst="rect">
            <a:avLst/>
          </a:prstGeom>
          <a:gradFill rotWithShape="1">
            <a:gsLst>
              <a:gs pos="0">
                <a:srgbClr val="C9B5E8"/>
              </a:gs>
              <a:gs pos="35001">
                <a:srgbClr val="D9CBEE"/>
              </a:gs>
              <a:gs pos="100000">
                <a:srgbClr val="F0EAF9"/>
              </a:gs>
            </a:gsLst>
            <a:lin ang="16200000" scaled="1"/>
          </a:gradFill>
          <a:ln w="9525">
            <a:solidFill>
              <a:srgbClr val="795D9B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Земельный налог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2686,6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6209664" y="5362832"/>
            <a:ext cx="4128237" cy="694115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4B64E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Жилищно-коммунальное </a:t>
            </a:r>
            <a:r>
              <a:rPr lang="ru-RU" sz="1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хозяйство-153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890905" y="4611370"/>
            <a:ext cx="4333240" cy="854710"/>
          </a:xfrm>
          <a:prstGeom prst="rect">
            <a:avLst/>
          </a:prstGeom>
          <a:gradFill rotWithShape="1">
            <a:gsLst>
              <a:gs pos="0">
                <a:srgbClr val="FFA2A1"/>
              </a:gs>
              <a:gs pos="35001">
                <a:srgbClr val="FFBEBD"/>
              </a:gs>
              <a:gs pos="100000">
                <a:srgbClr val="FFE5E5"/>
              </a:gs>
            </a:gsLst>
            <a:lin ang="16200000" scaled="1"/>
          </a:gradFill>
          <a:ln w="9525">
            <a:solidFill>
              <a:srgbClr val="BC454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Иные доходы 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38,6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6209664" y="6032426"/>
            <a:ext cx="4116274" cy="630629"/>
          </a:xfrm>
          <a:prstGeom prst="rect">
            <a:avLst/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Культура-1780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890905" y="5450840"/>
            <a:ext cx="4333240" cy="1212215"/>
          </a:xfrm>
          <a:prstGeom prst="rect">
            <a:avLst/>
          </a:prstGeom>
          <a:solidFill>
            <a:srgbClr val="9BBB59"/>
          </a:solidFill>
          <a:ln w="25400">
            <a:solidFill>
              <a:srgbClr val="4E6128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Финансовая помощь из областного бюджета и бюджета муниципального района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2312,7</a:t>
            </a:r>
            <a:endParaRPr lang="ru-RU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28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09664" y="4611370"/>
            <a:ext cx="4152901" cy="7514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Национальная экономика – 128,7</a:t>
            </a:r>
          </a:p>
        </p:txBody>
      </p:sp>
    </p:spTree>
    <p:extLst>
      <p:ext uri="{BB962C8B-B14F-4D97-AF65-F5344CB8AC3E}">
        <p14:creationId xmlns:p14="http://schemas.microsoft.com/office/powerpoint/2010/main" val="406477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02132"/>
            <a:ext cx="11058609" cy="9529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 СУХОВСКОГО сельского поселения на </a:t>
            </a:r>
            <a:r>
              <a:rPr lang="ru-RU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5837"/>
              </p:ext>
            </p:extLst>
          </p:nvPr>
        </p:nvGraphicFramePr>
        <p:xfrm>
          <a:off x="684213" y="1251285"/>
          <a:ext cx="11058608" cy="4870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131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902423"/>
              </p:ext>
            </p:extLst>
          </p:nvPr>
        </p:nvGraphicFramePr>
        <p:xfrm>
          <a:off x="1937540" y="482943"/>
          <a:ext cx="877824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529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5989" y="348469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Суховского сельского поселения на </a:t>
            </a:r>
            <a:r>
              <a:rPr lang="ru-RU" sz="2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2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2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95270"/>
              </p:ext>
            </p:extLst>
          </p:nvPr>
        </p:nvGraphicFramePr>
        <p:xfrm>
          <a:off x="684212" y="1568918"/>
          <a:ext cx="11068233" cy="433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1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8098" y="569850"/>
            <a:ext cx="10663973" cy="1507067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СУХОВСКОГО сельского </a:t>
            </a:r>
            <a:r>
              <a:rPr lang="ru-RU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br>
              <a:rPr lang="ru-RU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4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724455"/>
              </p:ext>
            </p:extLst>
          </p:nvPr>
        </p:nvGraphicFramePr>
        <p:xfrm>
          <a:off x="684213" y="1597794"/>
          <a:ext cx="10856478" cy="392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23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7862" y="608351"/>
            <a:ext cx="8534400" cy="5178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СУХОВСКОГО сельского поселения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 – 5743,0 тыс</a:t>
            </a:r>
            <a:r>
              <a:rPr lang="ru-RU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074475"/>
              </p:ext>
            </p:extLst>
          </p:nvPr>
        </p:nvGraphicFramePr>
        <p:xfrm>
          <a:off x="684213" y="1809550"/>
          <a:ext cx="10846852" cy="4446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799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133</TotalTime>
  <Words>307</Words>
  <Application>Microsoft Office PowerPoint</Application>
  <PresentationFormat>Широкоэкранный</PresentationFormat>
  <Paragraphs>61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Сектор</vt:lpstr>
      <vt:lpstr>          Администрация Суховского сельского поселения    БЮДЖЕТ ДЛЯ ГРАЖДАН </vt:lpstr>
      <vt:lpstr>Презентация PowerPoint</vt:lpstr>
      <vt:lpstr>Бюджет Суховского сельского поселения  на 2019 год и на плановый период 2020 и 2021 годов  направлен на решение следующих ключевых задач: </vt:lpstr>
      <vt:lpstr>Основные параметры бюджета СУХОВСКОГО сельского поселения на 2019 год  (тыс.рублей) </vt:lpstr>
      <vt:lpstr>Динамика доходов бюджета СУХОВСКОГО сельского поселения на 2019-2021 годы</vt:lpstr>
      <vt:lpstr>Презентация PowerPoint</vt:lpstr>
      <vt:lpstr>БЕЗВОЗМЕЗДНЫЕ ПОСТУПЛЕНИЯ Суховского сельского поселения на 2019-2021 год. (тыс.рублей) </vt:lpstr>
      <vt:lpstr>Динамика расходов бюджета СУХОВСКОГО сельского поселения  (тыс.рублей) </vt:lpstr>
      <vt:lpstr>Расходы бюджета СУХОВСКОГО сельского поселения  в 2018 году – 5743,0 тыс. рублей</vt:lpstr>
      <vt:lpstr>Доля муниципальных программ в общем объеме расходов, запланированных на реализацию муниципальных программ СУХОВСКОГО сельского поселения  в 2019 году </vt:lpstr>
      <vt:lpstr>расходы бюджета Суховского сельского поселения, формируемые в рамках муниципальных программ  СУХОВСКОГО сельского поселения, и непрограммные расходы   (тыс.рублей)</vt:lpstr>
      <vt:lpstr>СТРУКТУРА МУНИЦИПАЛЬНОГО ДОЛГА СУХОВСКОГО СЕЛЬСКОГО ПОСЕЛЕНИЯ НА 2019-2021г.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Суховского сельского поселения              БЮДЖЕТ ДЛЯ ГРАЖДАН</dc:title>
  <dc:creator>budjet</dc:creator>
  <cp:lastModifiedBy>buhalter</cp:lastModifiedBy>
  <cp:revision>14</cp:revision>
  <dcterms:created xsi:type="dcterms:W3CDTF">2018-02-20T06:23:34Z</dcterms:created>
  <dcterms:modified xsi:type="dcterms:W3CDTF">2019-02-07T12:19:50Z</dcterms:modified>
</cp:coreProperties>
</file>